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30275213" cy="42803763"/>
  <p:notesSz cx="6858000" cy="9144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348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1pPr>
    <a:lvl2pPr marL="662796" algn="l" rtl="0" eaLnBrk="0" fontAlgn="base" hangingPunct="0">
      <a:spcBef>
        <a:spcPct val="0"/>
      </a:spcBef>
      <a:spcAft>
        <a:spcPct val="0"/>
      </a:spcAft>
      <a:defRPr sz="348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2pPr>
    <a:lvl3pPr marL="1325591" algn="l" rtl="0" eaLnBrk="0" fontAlgn="base" hangingPunct="0">
      <a:spcBef>
        <a:spcPct val="0"/>
      </a:spcBef>
      <a:spcAft>
        <a:spcPct val="0"/>
      </a:spcAft>
      <a:defRPr sz="348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3pPr>
    <a:lvl4pPr marL="1988387" algn="l" rtl="0" eaLnBrk="0" fontAlgn="base" hangingPunct="0">
      <a:spcBef>
        <a:spcPct val="0"/>
      </a:spcBef>
      <a:spcAft>
        <a:spcPct val="0"/>
      </a:spcAft>
      <a:defRPr sz="348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4pPr>
    <a:lvl5pPr marL="2651181" algn="l" rtl="0" eaLnBrk="0" fontAlgn="base" hangingPunct="0">
      <a:spcBef>
        <a:spcPct val="0"/>
      </a:spcBef>
      <a:spcAft>
        <a:spcPct val="0"/>
      </a:spcAft>
      <a:defRPr sz="348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5pPr>
    <a:lvl6pPr marL="3313977" algn="l" defTabSz="662796" rtl="0" eaLnBrk="1" latinLnBrk="0" hangingPunct="1">
      <a:defRPr sz="348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6pPr>
    <a:lvl7pPr marL="3976774" algn="l" defTabSz="662796" rtl="0" eaLnBrk="1" latinLnBrk="0" hangingPunct="1">
      <a:defRPr sz="348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7pPr>
    <a:lvl8pPr marL="4639568" algn="l" defTabSz="662796" rtl="0" eaLnBrk="1" latinLnBrk="0" hangingPunct="1">
      <a:defRPr sz="348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8pPr>
    <a:lvl9pPr marL="5302364" algn="l" defTabSz="662796" rtl="0" eaLnBrk="1" latinLnBrk="0" hangingPunct="1">
      <a:defRPr sz="348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5350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MT" initials="IMT" lastIdx="3" clrIdx="0"/>
  <p:cmAuthor id="1" name="Institut Mines-Télécom" initials="Note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1238"/>
    <a:srgbClr val="BFCF3E"/>
    <a:srgbClr val="B4C325"/>
    <a:srgbClr val="7E635A"/>
    <a:srgbClr val="A8B50A"/>
    <a:srgbClr val="F89A1E"/>
    <a:srgbClr val="6D5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11" autoAdjust="0"/>
    <p:restoredTop sz="96532" autoAdjust="0"/>
  </p:normalViewPr>
  <p:slideViewPr>
    <p:cSldViewPr showGuides="1">
      <p:cViewPr>
        <p:scale>
          <a:sx n="38" d="100"/>
          <a:sy n="38" d="100"/>
        </p:scale>
        <p:origin x="184" y="-1592"/>
      </p:cViewPr>
      <p:guideLst>
        <p:guide orient="horz" pos="5350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tiff>
</file>

<file path=ppt/media/image32.tiff>
</file>

<file path=ppt/media/image4.jp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16150" y="685800"/>
            <a:ext cx="24257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19E8FE1-73A9-7F4B-8D4E-EC9CC0AF2E42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11624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74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1pPr>
    <a:lvl2pPr marL="662796" algn="l" rtl="0" eaLnBrk="0" fontAlgn="base" hangingPunct="0">
      <a:spcBef>
        <a:spcPct val="30000"/>
      </a:spcBef>
      <a:spcAft>
        <a:spcPct val="0"/>
      </a:spcAft>
      <a:defRPr sz="1740" kern="1200">
        <a:solidFill>
          <a:schemeClr val="tx1"/>
        </a:solidFill>
        <a:latin typeface="Arial" charset="0"/>
        <a:ea typeface="ヒラギノ角ゴ Pro W3" charset="-128"/>
        <a:cs typeface="+mn-cs"/>
      </a:defRPr>
    </a:lvl2pPr>
    <a:lvl3pPr marL="1325591" algn="l" rtl="0" eaLnBrk="0" fontAlgn="base" hangingPunct="0">
      <a:spcBef>
        <a:spcPct val="30000"/>
      </a:spcBef>
      <a:spcAft>
        <a:spcPct val="0"/>
      </a:spcAft>
      <a:defRPr sz="1740" kern="1200">
        <a:solidFill>
          <a:schemeClr val="tx1"/>
        </a:solidFill>
        <a:latin typeface="Arial" charset="0"/>
        <a:ea typeface="ヒラギノ角ゴ Pro W3" charset="-128"/>
        <a:cs typeface="+mn-cs"/>
      </a:defRPr>
    </a:lvl3pPr>
    <a:lvl4pPr marL="1988387" algn="l" rtl="0" eaLnBrk="0" fontAlgn="base" hangingPunct="0">
      <a:spcBef>
        <a:spcPct val="30000"/>
      </a:spcBef>
      <a:spcAft>
        <a:spcPct val="0"/>
      </a:spcAft>
      <a:defRPr sz="1740" kern="1200">
        <a:solidFill>
          <a:schemeClr val="tx1"/>
        </a:solidFill>
        <a:latin typeface="Arial" charset="0"/>
        <a:ea typeface="ヒラギノ角ゴ Pro W3" charset="-128"/>
        <a:cs typeface="+mn-cs"/>
      </a:defRPr>
    </a:lvl4pPr>
    <a:lvl5pPr marL="2651181" algn="l" rtl="0" eaLnBrk="0" fontAlgn="base" hangingPunct="0">
      <a:spcBef>
        <a:spcPct val="30000"/>
      </a:spcBef>
      <a:spcAft>
        <a:spcPct val="0"/>
      </a:spcAft>
      <a:defRPr sz="1740" kern="1200">
        <a:solidFill>
          <a:schemeClr val="tx1"/>
        </a:solidFill>
        <a:latin typeface="Arial" charset="0"/>
        <a:ea typeface="ヒラギノ角ゴ Pro W3" charset="-128"/>
        <a:cs typeface="+mn-cs"/>
      </a:defRPr>
    </a:lvl5pPr>
    <a:lvl6pPr marL="3313977" algn="l" defTabSz="662796" rtl="0" eaLnBrk="1" latinLnBrk="0" hangingPunct="1">
      <a:defRPr sz="1740" kern="1200">
        <a:solidFill>
          <a:schemeClr val="tx1"/>
        </a:solidFill>
        <a:latin typeface="+mn-lt"/>
        <a:ea typeface="+mn-ea"/>
        <a:cs typeface="+mn-cs"/>
      </a:defRPr>
    </a:lvl6pPr>
    <a:lvl7pPr marL="3976774" algn="l" defTabSz="662796" rtl="0" eaLnBrk="1" latinLnBrk="0" hangingPunct="1">
      <a:defRPr sz="1740" kern="1200">
        <a:solidFill>
          <a:schemeClr val="tx1"/>
        </a:solidFill>
        <a:latin typeface="+mn-lt"/>
        <a:ea typeface="+mn-ea"/>
        <a:cs typeface="+mn-cs"/>
      </a:defRPr>
    </a:lvl7pPr>
    <a:lvl8pPr marL="4639568" algn="l" defTabSz="662796" rtl="0" eaLnBrk="1" latinLnBrk="0" hangingPunct="1">
      <a:defRPr sz="1740" kern="1200">
        <a:solidFill>
          <a:schemeClr val="tx1"/>
        </a:solidFill>
        <a:latin typeface="+mn-lt"/>
        <a:ea typeface="+mn-ea"/>
        <a:cs typeface="+mn-cs"/>
      </a:defRPr>
    </a:lvl8pPr>
    <a:lvl9pPr marL="5302364" algn="l" defTabSz="662796" rtl="0" eaLnBrk="1" latinLnBrk="0" hangingPunct="1">
      <a:defRPr sz="17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69807" y="13295968"/>
            <a:ext cx="25735600" cy="9176953"/>
          </a:xfrm>
        </p:spPr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541839" y="24256409"/>
            <a:ext cx="21191535" cy="10936852"/>
          </a:xfrm>
        </p:spPr>
        <p:txBody>
          <a:bodyPr/>
          <a:lstStyle>
            <a:lvl1pPr marL="0" indent="0" algn="ctr">
              <a:buNone/>
              <a:defRPr/>
            </a:lvl1pPr>
            <a:lvl2pPr marL="640903" indent="0" algn="ctr">
              <a:buNone/>
              <a:defRPr/>
            </a:lvl2pPr>
            <a:lvl3pPr marL="1281806" indent="0" algn="ctr">
              <a:buNone/>
              <a:defRPr/>
            </a:lvl3pPr>
            <a:lvl4pPr marL="1922709" indent="0" algn="ctr">
              <a:buNone/>
              <a:defRPr/>
            </a:lvl4pPr>
            <a:lvl5pPr marL="2563612" indent="0" algn="ctr">
              <a:buNone/>
              <a:defRPr/>
            </a:lvl5pPr>
            <a:lvl6pPr marL="3204515" indent="0" algn="ctr">
              <a:buNone/>
              <a:defRPr/>
            </a:lvl6pPr>
            <a:lvl7pPr marL="3845418" indent="0" algn="ctr">
              <a:buNone/>
              <a:defRPr/>
            </a:lvl7pPr>
            <a:lvl8pPr marL="4486321" indent="0" algn="ctr">
              <a:buNone/>
              <a:defRPr/>
            </a:lvl8pPr>
            <a:lvl9pPr marL="5127224" indent="0" algn="ctr">
              <a:buNone/>
              <a:defRPr/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618DBB-A609-6C4C-AE65-F4F039DDCBBA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883292-9D45-3B4D-A9BD-0054C93465C3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21572063" y="0"/>
            <a:ext cx="6433344" cy="38047789"/>
          </a:xfrm>
        </p:spPr>
        <p:txBody>
          <a:bodyPr vert="eaVert"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2269809" y="0"/>
            <a:ext cx="19088627" cy="3804778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D0EEBC-1641-B149-8682-47F2A1D53BB8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Rectangle 4"/>
          <p:cNvSpPr>
            <a:spLocks noGrp="1" noChangeArrowheads="1"/>
          </p:cNvSpPr>
          <p:nvPr userDrawn="1">
            <p:ph type="dt" sz="half" idx="10"/>
          </p:nvPr>
        </p:nvSpPr>
        <p:spPr>
          <a:xfrm>
            <a:off x="2269809" y="38998515"/>
            <a:ext cx="6308727" cy="2854528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238F6C-F8A5-F647-8AC7-5E73EDAF4A4E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92199" y="27504911"/>
            <a:ext cx="25733374" cy="8502247"/>
          </a:xfrm>
        </p:spPr>
        <p:txBody>
          <a:bodyPr anchor="t"/>
          <a:lstStyle>
            <a:lvl1pPr algn="l">
              <a:defRPr sz="5607" b="1" cap="all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392199" y="18141586"/>
            <a:ext cx="25733374" cy="9363324"/>
          </a:xfrm>
        </p:spPr>
        <p:txBody>
          <a:bodyPr anchor="b"/>
          <a:lstStyle>
            <a:lvl1pPr marL="0" indent="0">
              <a:buNone/>
              <a:defRPr sz="2804"/>
            </a:lvl1pPr>
            <a:lvl2pPr marL="640903" indent="0">
              <a:buNone/>
              <a:defRPr sz="2523"/>
            </a:lvl2pPr>
            <a:lvl3pPr marL="1281806" indent="0">
              <a:buNone/>
              <a:defRPr sz="2243"/>
            </a:lvl3pPr>
            <a:lvl4pPr marL="1922709" indent="0">
              <a:buNone/>
              <a:defRPr sz="1963"/>
            </a:lvl4pPr>
            <a:lvl5pPr marL="2563612" indent="0">
              <a:buNone/>
              <a:defRPr sz="1963"/>
            </a:lvl5pPr>
            <a:lvl6pPr marL="3204515" indent="0">
              <a:buNone/>
              <a:defRPr sz="1963"/>
            </a:lvl6pPr>
            <a:lvl7pPr marL="3845418" indent="0">
              <a:buNone/>
              <a:defRPr sz="1963"/>
            </a:lvl7pPr>
            <a:lvl8pPr marL="4486321" indent="0">
              <a:buNone/>
              <a:defRPr sz="1963"/>
            </a:lvl8pPr>
            <a:lvl9pPr marL="5127224" indent="0">
              <a:buNone/>
              <a:defRPr sz="1963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F92167-A23B-3C4D-A19D-25B8CB1D169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269808" y="12366477"/>
            <a:ext cx="12759873" cy="25681314"/>
          </a:xfrm>
        </p:spPr>
        <p:txBody>
          <a:bodyPr/>
          <a:lstStyle>
            <a:lvl1pPr>
              <a:defRPr sz="3925"/>
            </a:lvl1pPr>
            <a:lvl2pPr>
              <a:defRPr sz="3364"/>
            </a:lvl2pPr>
            <a:lvl3pPr>
              <a:defRPr sz="2804"/>
            </a:lvl3pPr>
            <a:lvl4pPr>
              <a:defRPr sz="2523"/>
            </a:lvl4pPr>
            <a:lvl5pPr>
              <a:defRPr sz="2523"/>
            </a:lvl5pPr>
            <a:lvl6pPr>
              <a:defRPr sz="2523"/>
            </a:lvl6pPr>
            <a:lvl7pPr>
              <a:defRPr sz="2523"/>
            </a:lvl7pPr>
            <a:lvl8pPr>
              <a:defRPr sz="2523"/>
            </a:lvl8pPr>
            <a:lvl9pPr>
              <a:defRPr sz="2523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243310" y="12366477"/>
            <a:ext cx="12762099" cy="25681314"/>
          </a:xfrm>
        </p:spPr>
        <p:txBody>
          <a:bodyPr/>
          <a:lstStyle>
            <a:lvl1pPr>
              <a:defRPr sz="3925"/>
            </a:lvl1pPr>
            <a:lvl2pPr>
              <a:defRPr sz="3364"/>
            </a:lvl2pPr>
            <a:lvl3pPr>
              <a:defRPr sz="2804"/>
            </a:lvl3pPr>
            <a:lvl4pPr>
              <a:defRPr sz="2523"/>
            </a:lvl4pPr>
            <a:lvl5pPr>
              <a:defRPr sz="2523"/>
            </a:lvl5pPr>
            <a:lvl6pPr>
              <a:defRPr sz="2523"/>
            </a:lvl6pPr>
            <a:lvl7pPr>
              <a:defRPr sz="2523"/>
            </a:lvl7pPr>
            <a:lvl8pPr>
              <a:defRPr sz="2523"/>
            </a:lvl8pPr>
            <a:lvl9pPr>
              <a:defRPr sz="2523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1A99C8-7A69-4841-8334-964294B45750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13205" y="1715076"/>
            <a:ext cx="27248804" cy="7133961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513206" y="9580365"/>
            <a:ext cx="13376282" cy="3993979"/>
          </a:xfrm>
        </p:spPr>
        <p:txBody>
          <a:bodyPr anchor="b"/>
          <a:lstStyle>
            <a:lvl1pPr marL="0" indent="0">
              <a:buNone/>
              <a:defRPr sz="3364" b="1"/>
            </a:lvl1pPr>
            <a:lvl2pPr marL="640903" indent="0">
              <a:buNone/>
              <a:defRPr sz="2804" b="1"/>
            </a:lvl2pPr>
            <a:lvl3pPr marL="1281806" indent="0">
              <a:buNone/>
              <a:defRPr sz="2523" b="1"/>
            </a:lvl3pPr>
            <a:lvl4pPr marL="1922709" indent="0">
              <a:buNone/>
              <a:defRPr sz="2243" b="1"/>
            </a:lvl4pPr>
            <a:lvl5pPr marL="2563612" indent="0">
              <a:buNone/>
              <a:defRPr sz="2243" b="1"/>
            </a:lvl5pPr>
            <a:lvl6pPr marL="3204515" indent="0">
              <a:buNone/>
              <a:defRPr sz="2243" b="1"/>
            </a:lvl6pPr>
            <a:lvl7pPr marL="3845418" indent="0">
              <a:buNone/>
              <a:defRPr sz="2243" b="1"/>
            </a:lvl7pPr>
            <a:lvl8pPr marL="4486321" indent="0">
              <a:buNone/>
              <a:defRPr sz="2243" b="1"/>
            </a:lvl8pPr>
            <a:lvl9pPr marL="5127224" indent="0">
              <a:buNone/>
              <a:defRPr sz="2243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13206" y="13574344"/>
            <a:ext cx="13376282" cy="24662177"/>
          </a:xfrm>
        </p:spPr>
        <p:txBody>
          <a:bodyPr/>
          <a:lstStyle>
            <a:lvl1pPr>
              <a:defRPr sz="3364"/>
            </a:lvl1pPr>
            <a:lvl2pPr>
              <a:defRPr sz="2804"/>
            </a:lvl2pPr>
            <a:lvl3pPr>
              <a:defRPr sz="2523"/>
            </a:lvl3pPr>
            <a:lvl4pPr>
              <a:defRPr sz="2243"/>
            </a:lvl4pPr>
            <a:lvl5pPr>
              <a:defRPr sz="2243"/>
            </a:lvl5pPr>
            <a:lvl6pPr>
              <a:defRPr sz="2243"/>
            </a:lvl6pPr>
            <a:lvl7pPr>
              <a:defRPr sz="2243"/>
            </a:lvl7pPr>
            <a:lvl8pPr>
              <a:defRPr sz="2243"/>
            </a:lvl8pPr>
            <a:lvl9pPr>
              <a:defRPr sz="2243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15379054" y="9580365"/>
            <a:ext cx="13382957" cy="3993979"/>
          </a:xfrm>
        </p:spPr>
        <p:txBody>
          <a:bodyPr anchor="b"/>
          <a:lstStyle>
            <a:lvl1pPr marL="0" indent="0">
              <a:buNone/>
              <a:defRPr sz="3364" b="1"/>
            </a:lvl1pPr>
            <a:lvl2pPr marL="640903" indent="0">
              <a:buNone/>
              <a:defRPr sz="2804" b="1"/>
            </a:lvl2pPr>
            <a:lvl3pPr marL="1281806" indent="0">
              <a:buNone/>
              <a:defRPr sz="2523" b="1"/>
            </a:lvl3pPr>
            <a:lvl4pPr marL="1922709" indent="0">
              <a:buNone/>
              <a:defRPr sz="2243" b="1"/>
            </a:lvl4pPr>
            <a:lvl5pPr marL="2563612" indent="0">
              <a:buNone/>
              <a:defRPr sz="2243" b="1"/>
            </a:lvl5pPr>
            <a:lvl6pPr marL="3204515" indent="0">
              <a:buNone/>
              <a:defRPr sz="2243" b="1"/>
            </a:lvl6pPr>
            <a:lvl7pPr marL="3845418" indent="0">
              <a:buNone/>
              <a:defRPr sz="2243" b="1"/>
            </a:lvl7pPr>
            <a:lvl8pPr marL="4486321" indent="0">
              <a:buNone/>
              <a:defRPr sz="2243" b="1"/>
            </a:lvl8pPr>
            <a:lvl9pPr marL="5127224" indent="0">
              <a:buNone/>
              <a:defRPr sz="2243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15379054" y="13574344"/>
            <a:ext cx="13382957" cy="24662177"/>
          </a:xfrm>
        </p:spPr>
        <p:txBody>
          <a:bodyPr/>
          <a:lstStyle>
            <a:lvl1pPr>
              <a:defRPr sz="3364"/>
            </a:lvl1pPr>
            <a:lvl2pPr>
              <a:defRPr sz="2804"/>
            </a:lvl2pPr>
            <a:lvl3pPr>
              <a:defRPr sz="2523"/>
            </a:lvl3pPr>
            <a:lvl4pPr>
              <a:defRPr sz="2243"/>
            </a:lvl4pPr>
            <a:lvl5pPr>
              <a:defRPr sz="2243"/>
            </a:lvl5pPr>
            <a:lvl6pPr>
              <a:defRPr sz="2243"/>
            </a:lvl6pPr>
            <a:lvl7pPr>
              <a:defRPr sz="2243"/>
            </a:lvl7pPr>
            <a:lvl8pPr>
              <a:defRPr sz="2243"/>
            </a:lvl8pPr>
            <a:lvl9pPr>
              <a:defRPr sz="2243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8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6413B6-E4FB-694D-9F28-20B6F5104259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C342CB-0C65-5F4F-9C0C-853269F95ED0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C6928A-FD25-224E-9BEC-25812EA1FE44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13204" y="1703281"/>
            <a:ext cx="9960445" cy="7254276"/>
          </a:xfrm>
        </p:spPr>
        <p:txBody>
          <a:bodyPr anchor="b"/>
          <a:lstStyle>
            <a:lvl1pPr algn="l">
              <a:defRPr sz="2804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836376" y="1703281"/>
            <a:ext cx="16925635" cy="36533238"/>
          </a:xfrm>
        </p:spPr>
        <p:txBody>
          <a:bodyPr/>
          <a:lstStyle>
            <a:lvl1pPr>
              <a:defRPr sz="4486"/>
            </a:lvl1pPr>
            <a:lvl2pPr>
              <a:defRPr sz="3925"/>
            </a:lvl2pPr>
            <a:lvl3pPr>
              <a:defRPr sz="3364"/>
            </a:lvl3pPr>
            <a:lvl4pPr>
              <a:defRPr sz="2804"/>
            </a:lvl4pPr>
            <a:lvl5pPr>
              <a:defRPr sz="2804"/>
            </a:lvl5pPr>
            <a:lvl6pPr>
              <a:defRPr sz="2804"/>
            </a:lvl6pPr>
            <a:lvl7pPr>
              <a:defRPr sz="2804"/>
            </a:lvl7pPr>
            <a:lvl8pPr>
              <a:defRPr sz="2804"/>
            </a:lvl8pPr>
            <a:lvl9pPr>
              <a:defRPr sz="2804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513204" y="8957556"/>
            <a:ext cx="9960445" cy="29278962"/>
          </a:xfrm>
        </p:spPr>
        <p:txBody>
          <a:bodyPr/>
          <a:lstStyle>
            <a:lvl1pPr marL="0" indent="0">
              <a:buNone/>
              <a:defRPr sz="1963"/>
            </a:lvl1pPr>
            <a:lvl2pPr marL="640903" indent="0">
              <a:buNone/>
              <a:defRPr sz="1682"/>
            </a:lvl2pPr>
            <a:lvl3pPr marL="1281806" indent="0">
              <a:buNone/>
              <a:defRPr sz="1402"/>
            </a:lvl3pPr>
            <a:lvl4pPr marL="1922709" indent="0">
              <a:buNone/>
              <a:defRPr sz="1262"/>
            </a:lvl4pPr>
            <a:lvl5pPr marL="2563612" indent="0">
              <a:buNone/>
              <a:defRPr sz="1262"/>
            </a:lvl5pPr>
            <a:lvl6pPr marL="3204515" indent="0">
              <a:buNone/>
              <a:defRPr sz="1262"/>
            </a:lvl6pPr>
            <a:lvl7pPr marL="3845418" indent="0">
              <a:buNone/>
              <a:defRPr sz="1262"/>
            </a:lvl7pPr>
            <a:lvl8pPr marL="4486321" indent="0">
              <a:buNone/>
              <a:defRPr sz="1262"/>
            </a:lvl8pPr>
            <a:lvl9pPr marL="5127224" indent="0">
              <a:buNone/>
              <a:defRPr sz="126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B6556E-4DA8-E942-9294-DBB56DFE0086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934878" y="29963108"/>
            <a:ext cx="18165127" cy="3536311"/>
          </a:xfrm>
        </p:spPr>
        <p:txBody>
          <a:bodyPr anchor="b"/>
          <a:lstStyle>
            <a:lvl1pPr algn="l">
              <a:defRPr sz="2804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934878" y="3824124"/>
            <a:ext cx="18165127" cy="25683673"/>
          </a:xfrm>
        </p:spPr>
        <p:txBody>
          <a:bodyPr/>
          <a:lstStyle>
            <a:lvl1pPr marL="0" indent="0">
              <a:buNone/>
              <a:defRPr sz="4486"/>
            </a:lvl1pPr>
            <a:lvl2pPr marL="640903" indent="0">
              <a:buNone/>
              <a:defRPr sz="3925"/>
            </a:lvl2pPr>
            <a:lvl3pPr marL="1281806" indent="0">
              <a:buNone/>
              <a:defRPr sz="3364"/>
            </a:lvl3pPr>
            <a:lvl4pPr marL="1922709" indent="0">
              <a:buNone/>
              <a:defRPr sz="2804"/>
            </a:lvl4pPr>
            <a:lvl5pPr marL="2563612" indent="0">
              <a:buNone/>
              <a:defRPr sz="2804"/>
            </a:lvl5pPr>
            <a:lvl6pPr marL="3204515" indent="0">
              <a:buNone/>
              <a:defRPr sz="2804"/>
            </a:lvl6pPr>
            <a:lvl7pPr marL="3845418" indent="0">
              <a:buNone/>
              <a:defRPr sz="2804"/>
            </a:lvl7pPr>
            <a:lvl8pPr marL="4486321" indent="0">
              <a:buNone/>
              <a:defRPr sz="2804"/>
            </a:lvl8pPr>
            <a:lvl9pPr marL="5127224" indent="0">
              <a:buNone/>
              <a:defRPr sz="2804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934878" y="33499420"/>
            <a:ext cx="18165127" cy="5024913"/>
          </a:xfrm>
        </p:spPr>
        <p:txBody>
          <a:bodyPr/>
          <a:lstStyle>
            <a:lvl1pPr marL="0" indent="0">
              <a:buNone/>
              <a:defRPr sz="1963"/>
            </a:lvl1pPr>
            <a:lvl2pPr marL="640903" indent="0">
              <a:buNone/>
              <a:defRPr sz="1682"/>
            </a:lvl2pPr>
            <a:lvl3pPr marL="1281806" indent="0">
              <a:buNone/>
              <a:defRPr sz="1402"/>
            </a:lvl3pPr>
            <a:lvl4pPr marL="1922709" indent="0">
              <a:buNone/>
              <a:defRPr sz="1262"/>
            </a:lvl4pPr>
            <a:lvl5pPr marL="2563612" indent="0">
              <a:buNone/>
              <a:defRPr sz="1262"/>
            </a:lvl5pPr>
            <a:lvl6pPr marL="3204515" indent="0">
              <a:buNone/>
              <a:defRPr sz="1262"/>
            </a:lvl6pPr>
            <a:lvl7pPr marL="3845418" indent="0">
              <a:buNone/>
              <a:defRPr sz="1262"/>
            </a:lvl7pPr>
            <a:lvl8pPr marL="4486321" indent="0">
              <a:buNone/>
              <a:defRPr sz="1262"/>
            </a:lvl8pPr>
            <a:lvl9pPr marL="5127224" indent="0">
              <a:buNone/>
              <a:defRPr sz="126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4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5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Rectangle 6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1576D0-2758-A04E-A3AE-16CDB9CACDBF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 bwMode="auto">
          <a:xfrm rot="16200000">
            <a:off x="14484142" y="27007972"/>
            <a:ext cx="1306933" cy="30275214"/>
          </a:xfrm>
          <a:prstGeom prst="rect">
            <a:avLst/>
          </a:prstGeom>
          <a:solidFill>
            <a:srgbClr val="BF123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030" name="Group 21"/>
          <p:cNvGrpSpPr>
            <a:grpSpLocks/>
          </p:cNvGrpSpPr>
          <p:nvPr/>
        </p:nvGrpSpPr>
        <p:grpSpPr bwMode="auto">
          <a:xfrm>
            <a:off x="1" y="2105"/>
            <a:ext cx="22554429" cy="5134575"/>
            <a:chOff x="0" y="0"/>
            <a:chExt cx="9648" cy="2494"/>
          </a:xfrm>
          <a:solidFill>
            <a:srgbClr val="BF1238"/>
          </a:solidFill>
        </p:grpSpPr>
        <p:grpSp>
          <p:nvGrpSpPr>
            <p:cNvPr id="1040" name="Group 10"/>
            <p:cNvGrpSpPr>
              <a:grpSpLocks/>
            </p:cNvGrpSpPr>
            <p:nvPr userDrawn="1"/>
          </p:nvGrpSpPr>
          <p:grpSpPr bwMode="auto">
            <a:xfrm>
              <a:off x="0" y="0"/>
              <a:ext cx="9648" cy="2494"/>
              <a:chOff x="0" y="0"/>
              <a:chExt cx="9648" cy="2494"/>
            </a:xfrm>
            <a:grpFill/>
          </p:grpSpPr>
          <p:sp>
            <p:nvSpPr>
              <p:cNvPr id="2" name="AutoShape 8"/>
              <p:cNvSpPr>
                <a:spLocks noChangeArrowheads="1"/>
              </p:cNvSpPr>
              <p:nvPr userDrawn="1"/>
            </p:nvSpPr>
            <p:spPr bwMode="auto">
              <a:xfrm>
                <a:off x="2736" y="0"/>
                <a:ext cx="6912" cy="2494"/>
              </a:xfrm>
              <a:prstGeom prst="roundRect">
                <a:avLst>
                  <a:gd name="adj" fmla="val 8257"/>
                </a:avLst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fr-FR" sz="4878"/>
              </a:p>
            </p:txBody>
          </p:sp>
          <p:sp>
            <p:nvSpPr>
              <p:cNvPr id="3" name="Rectangle 9"/>
              <p:cNvSpPr>
                <a:spLocks noChangeArrowheads="1"/>
              </p:cNvSpPr>
              <p:nvPr userDrawn="1"/>
            </p:nvSpPr>
            <p:spPr bwMode="auto">
              <a:xfrm>
                <a:off x="0" y="0"/>
                <a:ext cx="3401" cy="2494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fr-FR" sz="4878"/>
              </a:p>
            </p:txBody>
          </p:sp>
        </p:grpSp>
        <p:sp>
          <p:nvSpPr>
            <p:cNvPr id="1043" name="Rectangle 19"/>
            <p:cNvSpPr>
              <a:spLocks noChangeArrowheads="1"/>
            </p:cNvSpPr>
            <p:nvPr userDrawn="1"/>
          </p:nvSpPr>
          <p:spPr bwMode="auto">
            <a:xfrm>
              <a:off x="4224" y="0"/>
              <a:ext cx="5424" cy="105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fr-FR" sz="4878"/>
            </a:p>
          </p:txBody>
        </p:sp>
      </p:grpSp>
      <p:sp>
        <p:nvSpPr>
          <p:cNvPr id="10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69807" y="12366477"/>
            <a:ext cx="25735600" cy="25681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88009" tIns="144004" rIns="288009" bIns="14400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69809" y="38998515"/>
            <a:ext cx="6308727" cy="2854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88009" tIns="144004" rIns="288009" bIns="144004" numCol="1" anchor="t" anchorCtr="0" compatLnSpc="1">
            <a:prstTxWarp prst="textNoShape">
              <a:avLst/>
            </a:prstTxWarp>
          </a:bodyPr>
          <a:lstStyle>
            <a:lvl1pPr>
              <a:defRPr sz="6168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3197" y="38998515"/>
            <a:ext cx="9588820" cy="2854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88009" tIns="144004" rIns="288009" bIns="144004" numCol="1" anchor="t" anchorCtr="0" compatLnSpc="1">
            <a:prstTxWarp prst="textNoShape">
              <a:avLst/>
            </a:prstTxWarp>
          </a:bodyPr>
          <a:lstStyle>
            <a:lvl1pPr algn="ctr">
              <a:defRPr sz="6168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6681" y="38998515"/>
            <a:ext cx="6308727" cy="2854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88009" tIns="144004" rIns="288009" bIns="144004" numCol="1" anchor="t" anchorCtr="0" compatLnSpc="1">
            <a:prstTxWarp prst="textNoShape">
              <a:avLst/>
            </a:prstTxWarp>
          </a:bodyPr>
          <a:lstStyle>
            <a:lvl1pPr algn="r">
              <a:defRPr sz="6168"/>
            </a:lvl1pPr>
          </a:lstStyle>
          <a:p>
            <a:pPr>
              <a:defRPr/>
            </a:pPr>
            <a:fld id="{69466F48-5A00-C344-9631-A4FFAF03AC20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103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302051" y="0"/>
            <a:ext cx="15060833" cy="58883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88009" tIns="144004" rIns="288009" bIns="14400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/>
              <a:t>Cliquez et modifiez le titre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036799" rtl="0" eaLnBrk="0" fontAlgn="base" hangingPunct="0">
        <a:spcBef>
          <a:spcPct val="0"/>
        </a:spcBef>
        <a:spcAft>
          <a:spcPct val="0"/>
        </a:spcAft>
        <a:defRPr sz="7990">
          <a:solidFill>
            <a:schemeClr val="bg1"/>
          </a:solidFill>
          <a:latin typeface="+mj-lt"/>
          <a:ea typeface="+mj-ea"/>
          <a:cs typeface="+mj-cs"/>
        </a:defRPr>
      </a:lvl1pPr>
      <a:lvl2pPr algn="l" defTabSz="4036799" rtl="0" eaLnBrk="0" fontAlgn="base" hangingPunct="0">
        <a:spcBef>
          <a:spcPct val="0"/>
        </a:spcBef>
        <a:spcAft>
          <a:spcPct val="0"/>
        </a:spcAft>
        <a:defRPr sz="7990">
          <a:solidFill>
            <a:schemeClr val="bg1"/>
          </a:solidFill>
          <a:latin typeface="Arial Bold" pitchFamily="80" charset="0"/>
          <a:ea typeface="ヒラギノ角ゴ Pro W3" charset="-128"/>
          <a:cs typeface="ヒラギノ角ゴ Pro W3" charset="-128"/>
        </a:defRPr>
      </a:lvl2pPr>
      <a:lvl3pPr algn="l" defTabSz="4036799" rtl="0" eaLnBrk="0" fontAlgn="base" hangingPunct="0">
        <a:spcBef>
          <a:spcPct val="0"/>
        </a:spcBef>
        <a:spcAft>
          <a:spcPct val="0"/>
        </a:spcAft>
        <a:defRPr sz="7990">
          <a:solidFill>
            <a:schemeClr val="bg1"/>
          </a:solidFill>
          <a:latin typeface="Arial Bold" pitchFamily="80" charset="0"/>
          <a:ea typeface="ヒラギノ角ゴ Pro W3" charset="-128"/>
          <a:cs typeface="ヒラギノ角ゴ Pro W3" charset="-128"/>
        </a:defRPr>
      </a:lvl3pPr>
      <a:lvl4pPr algn="l" defTabSz="4036799" rtl="0" eaLnBrk="0" fontAlgn="base" hangingPunct="0">
        <a:spcBef>
          <a:spcPct val="0"/>
        </a:spcBef>
        <a:spcAft>
          <a:spcPct val="0"/>
        </a:spcAft>
        <a:defRPr sz="7990">
          <a:solidFill>
            <a:schemeClr val="bg1"/>
          </a:solidFill>
          <a:latin typeface="Arial Bold" pitchFamily="80" charset="0"/>
          <a:ea typeface="ヒラギノ角ゴ Pro W3" charset="-128"/>
          <a:cs typeface="ヒラギノ角ゴ Pro W3" charset="-128"/>
        </a:defRPr>
      </a:lvl4pPr>
      <a:lvl5pPr algn="l" defTabSz="4036799" rtl="0" eaLnBrk="0" fontAlgn="base" hangingPunct="0">
        <a:spcBef>
          <a:spcPct val="0"/>
        </a:spcBef>
        <a:spcAft>
          <a:spcPct val="0"/>
        </a:spcAft>
        <a:defRPr sz="7990">
          <a:solidFill>
            <a:schemeClr val="bg1"/>
          </a:solidFill>
          <a:latin typeface="Arial Bold" pitchFamily="80" charset="0"/>
          <a:ea typeface="ヒラギノ角ゴ Pro W3" charset="-128"/>
          <a:cs typeface="ヒラギノ角ゴ Pro W3" charset="-128"/>
        </a:defRPr>
      </a:lvl5pPr>
      <a:lvl6pPr marL="640903" algn="l" defTabSz="4036799" rtl="0" fontAlgn="base">
        <a:spcBef>
          <a:spcPct val="0"/>
        </a:spcBef>
        <a:spcAft>
          <a:spcPct val="0"/>
        </a:spcAft>
        <a:defRPr sz="7990">
          <a:solidFill>
            <a:schemeClr val="bg1"/>
          </a:solidFill>
          <a:latin typeface="Arial Bold" pitchFamily="80" charset="0"/>
          <a:ea typeface="ヒラギノ角ゴ Pro W3" charset="-128"/>
          <a:cs typeface="ヒラギノ角ゴ Pro W3" charset="-128"/>
        </a:defRPr>
      </a:lvl6pPr>
      <a:lvl7pPr marL="1281806" algn="l" defTabSz="4036799" rtl="0" fontAlgn="base">
        <a:spcBef>
          <a:spcPct val="0"/>
        </a:spcBef>
        <a:spcAft>
          <a:spcPct val="0"/>
        </a:spcAft>
        <a:defRPr sz="7990">
          <a:solidFill>
            <a:schemeClr val="bg1"/>
          </a:solidFill>
          <a:latin typeface="Arial Bold" pitchFamily="80" charset="0"/>
          <a:ea typeface="ヒラギノ角ゴ Pro W3" charset="-128"/>
          <a:cs typeface="ヒラギノ角ゴ Pro W3" charset="-128"/>
        </a:defRPr>
      </a:lvl7pPr>
      <a:lvl8pPr marL="1922709" algn="l" defTabSz="4036799" rtl="0" fontAlgn="base">
        <a:spcBef>
          <a:spcPct val="0"/>
        </a:spcBef>
        <a:spcAft>
          <a:spcPct val="0"/>
        </a:spcAft>
        <a:defRPr sz="7990">
          <a:solidFill>
            <a:schemeClr val="bg1"/>
          </a:solidFill>
          <a:latin typeface="Arial Bold" pitchFamily="80" charset="0"/>
          <a:ea typeface="ヒラギノ角ゴ Pro W3" charset="-128"/>
          <a:cs typeface="ヒラギノ角ゴ Pro W3" charset="-128"/>
        </a:defRPr>
      </a:lvl8pPr>
      <a:lvl9pPr marL="2563612" algn="l" defTabSz="4036799" rtl="0" fontAlgn="base">
        <a:spcBef>
          <a:spcPct val="0"/>
        </a:spcBef>
        <a:spcAft>
          <a:spcPct val="0"/>
        </a:spcAft>
        <a:defRPr sz="7990">
          <a:solidFill>
            <a:schemeClr val="bg1"/>
          </a:solidFill>
          <a:latin typeface="Arial Bold" pitchFamily="80" charset="0"/>
          <a:ea typeface="ヒラギノ角ゴ Pro W3" charset="-128"/>
          <a:cs typeface="ヒラギノ角ゴ Pro W3" charset="-128"/>
        </a:defRPr>
      </a:lvl9pPr>
    </p:titleStyle>
    <p:bodyStyle>
      <a:lvl1pPr marL="1513243" indent="-1513243" algn="l" defTabSz="4036799" rtl="0" eaLnBrk="0" fontAlgn="base" hangingPunct="0">
        <a:spcBef>
          <a:spcPct val="20000"/>
        </a:spcBef>
        <a:spcAft>
          <a:spcPct val="0"/>
        </a:spcAft>
        <a:buChar char="•"/>
        <a:defRPr sz="14158">
          <a:solidFill>
            <a:schemeClr val="tx1"/>
          </a:solidFill>
          <a:latin typeface="+mn-lt"/>
          <a:ea typeface="+mn-ea"/>
          <a:cs typeface="+mn-cs"/>
        </a:defRPr>
      </a:lvl1pPr>
      <a:lvl2pPr marL="3280177" indent="-1261778" algn="l" defTabSz="4036799" rtl="0" eaLnBrk="0" fontAlgn="base" hangingPunct="0">
        <a:spcBef>
          <a:spcPct val="20000"/>
        </a:spcBef>
        <a:spcAft>
          <a:spcPct val="0"/>
        </a:spcAft>
        <a:buChar char="–"/>
        <a:defRPr sz="12336">
          <a:solidFill>
            <a:schemeClr val="tx1"/>
          </a:solidFill>
          <a:latin typeface="+mn-lt"/>
          <a:ea typeface="+mn-ea"/>
        </a:defRPr>
      </a:lvl2pPr>
      <a:lvl3pPr marL="5047111" indent="-1010312" algn="l" defTabSz="4036799" rtl="0" eaLnBrk="0" fontAlgn="base" hangingPunct="0">
        <a:spcBef>
          <a:spcPct val="20000"/>
        </a:spcBef>
        <a:spcAft>
          <a:spcPct val="0"/>
        </a:spcAft>
        <a:buChar char="•"/>
        <a:defRPr sz="10654">
          <a:solidFill>
            <a:schemeClr val="tx1"/>
          </a:solidFill>
          <a:latin typeface="+mn-lt"/>
          <a:ea typeface="+mn-ea"/>
        </a:defRPr>
      </a:lvl3pPr>
      <a:lvl4pPr marL="7065511" indent="-1010312" algn="l" defTabSz="4036799" rtl="0" eaLnBrk="0" fontAlgn="base" hangingPunct="0">
        <a:spcBef>
          <a:spcPct val="20000"/>
        </a:spcBef>
        <a:spcAft>
          <a:spcPct val="0"/>
        </a:spcAft>
        <a:buChar char="–"/>
        <a:defRPr sz="8831">
          <a:solidFill>
            <a:schemeClr val="tx1"/>
          </a:solidFill>
          <a:latin typeface="+mn-lt"/>
          <a:ea typeface="+mn-ea"/>
        </a:defRPr>
      </a:lvl4pPr>
      <a:lvl5pPr marL="9083909" indent="-1010312" algn="l" defTabSz="4036799" rtl="0" eaLnBrk="0" fontAlgn="base" hangingPunct="0">
        <a:spcBef>
          <a:spcPct val="20000"/>
        </a:spcBef>
        <a:spcAft>
          <a:spcPct val="0"/>
        </a:spcAft>
        <a:buChar char="»"/>
        <a:defRPr sz="8831">
          <a:solidFill>
            <a:schemeClr val="tx1"/>
          </a:solidFill>
          <a:latin typeface="+mn-lt"/>
          <a:ea typeface="+mn-ea"/>
        </a:defRPr>
      </a:lvl5pPr>
      <a:lvl6pPr marL="9724812" indent="-1010312" algn="l" defTabSz="4036799" rtl="0" fontAlgn="base">
        <a:spcBef>
          <a:spcPct val="20000"/>
        </a:spcBef>
        <a:spcAft>
          <a:spcPct val="0"/>
        </a:spcAft>
        <a:buChar char="»"/>
        <a:defRPr sz="8831">
          <a:solidFill>
            <a:schemeClr val="tx1"/>
          </a:solidFill>
          <a:latin typeface="+mn-lt"/>
          <a:ea typeface="+mn-ea"/>
        </a:defRPr>
      </a:lvl6pPr>
      <a:lvl7pPr marL="10365715" indent="-1010312" algn="l" defTabSz="4036799" rtl="0" fontAlgn="base">
        <a:spcBef>
          <a:spcPct val="20000"/>
        </a:spcBef>
        <a:spcAft>
          <a:spcPct val="0"/>
        </a:spcAft>
        <a:buChar char="»"/>
        <a:defRPr sz="8831">
          <a:solidFill>
            <a:schemeClr val="tx1"/>
          </a:solidFill>
          <a:latin typeface="+mn-lt"/>
          <a:ea typeface="+mn-ea"/>
        </a:defRPr>
      </a:lvl7pPr>
      <a:lvl8pPr marL="11006618" indent="-1010312" algn="l" defTabSz="4036799" rtl="0" fontAlgn="base">
        <a:spcBef>
          <a:spcPct val="20000"/>
        </a:spcBef>
        <a:spcAft>
          <a:spcPct val="0"/>
        </a:spcAft>
        <a:buChar char="»"/>
        <a:defRPr sz="8831">
          <a:solidFill>
            <a:schemeClr val="tx1"/>
          </a:solidFill>
          <a:latin typeface="+mn-lt"/>
          <a:ea typeface="+mn-ea"/>
        </a:defRPr>
      </a:lvl8pPr>
      <a:lvl9pPr marL="11647521" indent="-1010312" algn="l" defTabSz="4036799" rtl="0" fontAlgn="base">
        <a:spcBef>
          <a:spcPct val="20000"/>
        </a:spcBef>
        <a:spcAft>
          <a:spcPct val="0"/>
        </a:spcAft>
        <a:buChar char="»"/>
        <a:defRPr sz="883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fr-FR"/>
      </a:defPPr>
      <a:lvl1pPr marL="0" algn="l" defTabSz="640903" rtl="0" eaLnBrk="1" latinLnBrk="0" hangingPunct="1">
        <a:defRPr sz="2523" kern="1200">
          <a:solidFill>
            <a:schemeClr val="tx1"/>
          </a:solidFill>
          <a:latin typeface="+mn-lt"/>
          <a:ea typeface="+mn-ea"/>
          <a:cs typeface="+mn-cs"/>
        </a:defRPr>
      </a:lvl1pPr>
      <a:lvl2pPr marL="640903" algn="l" defTabSz="640903" rtl="0" eaLnBrk="1" latinLnBrk="0" hangingPunct="1">
        <a:defRPr sz="2523" kern="1200">
          <a:solidFill>
            <a:schemeClr val="tx1"/>
          </a:solidFill>
          <a:latin typeface="+mn-lt"/>
          <a:ea typeface="+mn-ea"/>
          <a:cs typeface="+mn-cs"/>
        </a:defRPr>
      </a:lvl2pPr>
      <a:lvl3pPr marL="1281806" algn="l" defTabSz="640903" rtl="0" eaLnBrk="1" latinLnBrk="0" hangingPunct="1">
        <a:defRPr sz="2523" kern="1200">
          <a:solidFill>
            <a:schemeClr val="tx1"/>
          </a:solidFill>
          <a:latin typeface="+mn-lt"/>
          <a:ea typeface="+mn-ea"/>
          <a:cs typeface="+mn-cs"/>
        </a:defRPr>
      </a:lvl3pPr>
      <a:lvl4pPr marL="1922709" algn="l" defTabSz="640903" rtl="0" eaLnBrk="1" latinLnBrk="0" hangingPunct="1">
        <a:defRPr sz="2523" kern="1200">
          <a:solidFill>
            <a:schemeClr val="tx1"/>
          </a:solidFill>
          <a:latin typeface="+mn-lt"/>
          <a:ea typeface="+mn-ea"/>
          <a:cs typeface="+mn-cs"/>
        </a:defRPr>
      </a:lvl4pPr>
      <a:lvl5pPr marL="2563612" algn="l" defTabSz="640903" rtl="0" eaLnBrk="1" latinLnBrk="0" hangingPunct="1">
        <a:defRPr sz="2523" kern="1200">
          <a:solidFill>
            <a:schemeClr val="tx1"/>
          </a:solidFill>
          <a:latin typeface="+mn-lt"/>
          <a:ea typeface="+mn-ea"/>
          <a:cs typeface="+mn-cs"/>
        </a:defRPr>
      </a:lvl5pPr>
      <a:lvl6pPr marL="3204515" algn="l" defTabSz="640903" rtl="0" eaLnBrk="1" latinLnBrk="0" hangingPunct="1">
        <a:defRPr sz="2523" kern="1200">
          <a:solidFill>
            <a:schemeClr val="tx1"/>
          </a:solidFill>
          <a:latin typeface="+mn-lt"/>
          <a:ea typeface="+mn-ea"/>
          <a:cs typeface="+mn-cs"/>
        </a:defRPr>
      </a:lvl6pPr>
      <a:lvl7pPr marL="3845418" algn="l" defTabSz="640903" rtl="0" eaLnBrk="1" latinLnBrk="0" hangingPunct="1">
        <a:defRPr sz="2523" kern="1200">
          <a:solidFill>
            <a:schemeClr val="tx1"/>
          </a:solidFill>
          <a:latin typeface="+mn-lt"/>
          <a:ea typeface="+mn-ea"/>
          <a:cs typeface="+mn-cs"/>
        </a:defRPr>
      </a:lvl7pPr>
      <a:lvl8pPr marL="4486321" algn="l" defTabSz="640903" rtl="0" eaLnBrk="1" latinLnBrk="0" hangingPunct="1">
        <a:defRPr sz="2523" kern="1200">
          <a:solidFill>
            <a:schemeClr val="tx1"/>
          </a:solidFill>
          <a:latin typeface="+mn-lt"/>
          <a:ea typeface="+mn-ea"/>
          <a:cs typeface="+mn-cs"/>
        </a:defRPr>
      </a:lvl8pPr>
      <a:lvl9pPr marL="5127224" algn="l" defTabSz="640903" rtl="0" eaLnBrk="1" latinLnBrk="0" hangingPunct="1">
        <a:defRPr sz="25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33" Type="http://schemas.openxmlformats.org/officeDocument/2006/relationships/image" Target="../media/image32.tiff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11" Type="http://schemas.openxmlformats.org/officeDocument/2006/relationships/image" Target="../media/image10.tiff"/><Relationship Id="rId24" Type="http://schemas.openxmlformats.org/officeDocument/2006/relationships/image" Target="../media/image23.png"/><Relationship Id="rId32" Type="http://schemas.openxmlformats.org/officeDocument/2006/relationships/image" Target="../media/image31.tiff"/><Relationship Id="rId5" Type="http://schemas.openxmlformats.org/officeDocument/2006/relationships/image" Target="../media/image4.jp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tiff"/><Relationship Id="rId19" Type="http://schemas.openxmlformats.org/officeDocument/2006/relationships/image" Target="../media/image18.tiff"/><Relationship Id="rId31" Type="http://schemas.openxmlformats.org/officeDocument/2006/relationships/image" Target="../media/image30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7">
            <a:extLst>
              <a:ext uri="{FF2B5EF4-FFF2-40B4-BE49-F238E27FC236}">
                <a16:creationId xmlns:a16="http://schemas.microsoft.com/office/drawing/2014/main" id="{CC9D897F-0962-43E5-9879-2BACCFE335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631"/>
          <a:stretch/>
        </p:blipFill>
        <p:spPr bwMode="auto">
          <a:xfrm>
            <a:off x="23154962" y="365017"/>
            <a:ext cx="2278248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82392"/>
            <a:ext cx="22535141" cy="2031729"/>
          </a:xfrm>
        </p:spPr>
        <p:txBody>
          <a:bodyPr/>
          <a:lstStyle/>
          <a:p>
            <a:pPr algn="ctr"/>
            <a:r>
              <a:rPr lang="en-US" sz="7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White Matter Multi-Resolution Segmentation Using Fuzzy Set Theory</a:t>
            </a:r>
          </a:p>
        </p:txBody>
      </p:sp>
      <p:pic>
        <p:nvPicPr>
          <p:cNvPr id="49" name="Image 48" descr="logo-institutionnel-rvb-h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4026" y="41701005"/>
            <a:ext cx="2062208" cy="91269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3806286-F73F-4803-AE7D-F0597E54C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58600" y="41718521"/>
            <a:ext cx="922115" cy="9221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066ECD-744B-C940-BE73-517F467433DF}"/>
              </a:ext>
            </a:extLst>
          </p:cNvPr>
          <p:cNvSpPr/>
          <p:nvPr/>
        </p:nvSpPr>
        <p:spPr>
          <a:xfrm>
            <a:off x="1315095" y="2451224"/>
            <a:ext cx="204593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</a:t>
            </a:r>
            <a:r>
              <a:rPr lang="en-US" sz="4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Alessandro Delmonte</a:t>
            </a:r>
            <a:r>
              <a:rPr lang="en-US" sz="40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1,2</a:t>
            </a:r>
            <a:r>
              <a:rPr lang="en-US" sz="4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40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</a:t>
            </a:r>
            <a:r>
              <a:rPr lang="en-US" sz="4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Corentin Mercier</a:t>
            </a:r>
            <a:r>
              <a:rPr lang="en-US" sz="40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1,3</a:t>
            </a:r>
            <a:r>
              <a:rPr lang="en-US" sz="4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Johan Pallud</a:t>
            </a:r>
            <a:r>
              <a:rPr lang="en-US" sz="40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r>
              <a:rPr lang="en-US" sz="4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Isabelle Bloch</a:t>
            </a:r>
            <a:r>
              <a:rPr lang="en-US" sz="40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1,2</a:t>
            </a:r>
            <a:r>
              <a:rPr lang="en-US" sz="4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Pietro Gori</a:t>
            </a:r>
            <a:r>
              <a:rPr lang="en-US" sz="40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en-US" sz="4000" baseline="30000" dirty="0">
              <a:solidFill>
                <a:schemeClr val="bg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4B7BD52-810C-854D-A587-66E87DA4D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86690" y="390132"/>
            <a:ext cx="2454770" cy="218201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B2D02CB-ED1E-844D-9048-0D470D6304C0}"/>
              </a:ext>
            </a:extLst>
          </p:cNvPr>
          <p:cNvSpPr/>
          <p:nvPr/>
        </p:nvSpPr>
        <p:spPr>
          <a:xfrm>
            <a:off x="5363680" y="3281949"/>
            <a:ext cx="1264241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LTCI, Télécom ParisTech, Paris-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Saclay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University, Paris, France</a:t>
            </a:r>
          </a:p>
          <a:p>
            <a:pPr algn="ctr"/>
            <a:r>
              <a:rPr lang="en-US" sz="28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IMAG2 Laboratory, Imagine Institute, Paris, France</a:t>
            </a:r>
          </a:p>
          <a:p>
            <a:pPr algn="ctr"/>
            <a:r>
              <a:rPr lang="en-US" sz="28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LIX, Ecole Polytechnique, Palaiseau, France</a:t>
            </a:r>
          </a:p>
          <a:p>
            <a:pPr algn="ctr"/>
            <a:r>
              <a:rPr lang="en-US" sz="28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Neurosurgery Department, Sainte-Anne Hospital, Paris, France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DD6AF76-69C9-1648-97F7-0D3BB13154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46650" y="41700690"/>
            <a:ext cx="956568" cy="85895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8D5C009-E63C-D24F-9248-285893D709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349565" y="41775741"/>
            <a:ext cx="1943100" cy="812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C9A6E16-EB91-D94A-BA94-2F9CDF8BCC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56355" y="2936657"/>
            <a:ext cx="1675462" cy="229314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2A8A564-8D70-054B-B252-C61BEE8759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855201" y="41767589"/>
            <a:ext cx="2056276" cy="72516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2D2A878-25D3-DF43-ABA9-D6DFDF472D8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026189" y="41906201"/>
            <a:ext cx="2558381" cy="5023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5087F94-4043-9A41-BED5-3EED52FE3B4C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53702"/>
          <a:stretch/>
        </p:blipFill>
        <p:spPr>
          <a:xfrm>
            <a:off x="15749313" y="41814695"/>
            <a:ext cx="1910941" cy="635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4AFB71D-8CAE-A043-8434-E9108BC5B9B0}"/>
              </a:ext>
            </a:extLst>
          </p:cNvPr>
          <p:cNvSpPr/>
          <p:nvPr/>
        </p:nvSpPr>
        <p:spPr>
          <a:xfrm>
            <a:off x="18229151" y="4718887"/>
            <a:ext cx="40005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equally contributed to this work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0399479-C291-A041-A58E-C5DA18BC4AEC}"/>
              </a:ext>
            </a:extLst>
          </p:cNvPr>
          <p:cNvSpPr/>
          <p:nvPr/>
        </p:nvSpPr>
        <p:spPr>
          <a:xfrm rot="16200000">
            <a:off x="22824626" y="31704792"/>
            <a:ext cx="138260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IEEE International Symposium on Biomedical Imaging – 2019 – Venice (IT)</a:t>
            </a:r>
            <a:endParaRPr lang="en-US" sz="32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6DA883E-3082-EF4B-8205-596333758B30}"/>
              </a:ext>
            </a:extLst>
          </p:cNvPr>
          <p:cNvSpPr/>
          <p:nvPr/>
        </p:nvSpPr>
        <p:spPr>
          <a:xfrm>
            <a:off x="27602436" y="40821875"/>
            <a:ext cx="26438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Poster n°</a:t>
            </a:r>
            <a:r>
              <a:rPr lang="fr-FR" sz="3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582</a:t>
            </a:r>
            <a:endParaRPr lang="fr-FR" sz="3200" dirty="0">
              <a:solidFill>
                <a:srgbClr val="FF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A93E351-58CA-AD41-888E-CD1B6FA9F480}"/>
              </a:ext>
            </a:extLst>
          </p:cNvPr>
          <p:cNvSpPr/>
          <p:nvPr/>
        </p:nvSpPr>
        <p:spPr>
          <a:xfrm>
            <a:off x="2640810" y="41651807"/>
            <a:ext cx="676875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alessandro.delmonte@institutimagine.org</a:t>
            </a:r>
          </a:p>
          <a:p>
            <a:r>
              <a:rPr lang="fr-FR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fr-FR" sz="280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orentin.mercier@telecom-paristech.fr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895475A-372D-A94F-91BC-0692EBDFA7E1}"/>
              </a:ext>
            </a:extLst>
          </p:cNvPr>
          <p:cNvSpPr/>
          <p:nvPr/>
        </p:nvSpPr>
        <p:spPr>
          <a:xfrm>
            <a:off x="835605" y="41857105"/>
            <a:ext cx="18964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Contacts:</a:t>
            </a:r>
            <a:endParaRPr lang="fr-FR" sz="2800" dirty="0">
              <a:solidFill>
                <a:schemeClr val="bg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346" name="Picture 14345">
            <a:extLst>
              <a:ext uri="{FF2B5EF4-FFF2-40B4-BE49-F238E27FC236}">
                <a16:creationId xmlns:a16="http://schemas.microsoft.com/office/drawing/2014/main" id="{1B933874-EA24-8F41-A93C-E999944D50B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818126" y="31319836"/>
            <a:ext cx="8821936" cy="7680790"/>
          </a:xfrm>
          <a:prstGeom prst="rect">
            <a:avLst/>
          </a:prstGeom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8D4F248C-486B-7B47-AC86-17F08613096A}"/>
              </a:ext>
            </a:extLst>
          </p:cNvPr>
          <p:cNvGrpSpPr/>
          <p:nvPr/>
        </p:nvGrpSpPr>
        <p:grpSpPr>
          <a:xfrm>
            <a:off x="15808141" y="12227141"/>
            <a:ext cx="12865536" cy="8165494"/>
            <a:chOff x="11204980" y="9827402"/>
            <a:chExt cx="12886133" cy="8178566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B4656600-969D-034C-894E-242CD715910A}"/>
                </a:ext>
              </a:extLst>
            </p:cNvPr>
            <p:cNvGrpSpPr/>
            <p:nvPr/>
          </p:nvGrpSpPr>
          <p:grpSpPr>
            <a:xfrm>
              <a:off x="11204980" y="9827402"/>
              <a:ext cx="12886133" cy="6953543"/>
              <a:chOff x="11204980" y="9827402"/>
              <a:chExt cx="12886133" cy="6953543"/>
            </a:xfrm>
          </p:grpSpPr>
          <p:pic>
            <p:nvPicPr>
              <p:cNvPr id="101" name="Picture 100">
                <a:extLst>
                  <a:ext uri="{FF2B5EF4-FFF2-40B4-BE49-F238E27FC236}">
                    <a16:creationId xmlns:a16="http://schemas.microsoft.com/office/drawing/2014/main" id="{D281AD20-BA9A-A947-A585-116DE5E5AC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backgroundRemoval t="7252" b="98187" l="1236" r="94399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487901" y="13565416"/>
                <a:ext cx="3632008" cy="3135374"/>
              </a:xfrm>
              <a:prstGeom prst="rect">
                <a:avLst/>
              </a:prstGeom>
            </p:spPr>
          </p:pic>
          <p:pic>
            <p:nvPicPr>
              <p:cNvPr id="102" name="Picture 101">
                <a:extLst>
                  <a:ext uri="{FF2B5EF4-FFF2-40B4-BE49-F238E27FC236}">
                    <a16:creationId xmlns:a16="http://schemas.microsoft.com/office/drawing/2014/main" id="{36EC61E1-D782-2D48-B194-952734F38E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backgroundRemoval t="5439" b="99237" l="0" r="95058">
                            <a14:backgroundMark x1="3377" y1="51145" x2="1977" y2="91985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2418028" y="10475617"/>
                <a:ext cx="3632008" cy="3135374"/>
              </a:xfrm>
              <a:prstGeom prst="rect">
                <a:avLst/>
              </a:prstGeom>
            </p:spPr>
          </p:pic>
          <p:pic>
            <p:nvPicPr>
              <p:cNvPr id="103" name="Picture 102">
                <a:extLst>
                  <a:ext uri="{FF2B5EF4-FFF2-40B4-BE49-F238E27FC236}">
                    <a16:creationId xmlns:a16="http://schemas.microsoft.com/office/drawing/2014/main" id="{9FEF09F4-FC0C-2D44-B83A-9F54A42338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backgroundRemoval t="6775" b="98760" l="247" r="95058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0459105" y="13611956"/>
                <a:ext cx="3632008" cy="3135374"/>
              </a:xfrm>
              <a:prstGeom prst="rect">
                <a:avLst/>
              </a:prstGeom>
            </p:spPr>
          </p:pic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2E08A833-825B-B047-B46C-D7EFC269C1E8}"/>
                  </a:ext>
                </a:extLst>
              </p:cNvPr>
              <p:cNvSpPr txBox="1"/>
              <p:nvPr/>
            </p:nvSpPr>
            <p:spPr>
              <a:xfrm>
                <a:off x="12687686" y="9855618"/>
                <a:ext cx="3076163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b="1" dirty="0">
                    <a:latin typeface="Garamond" panose="02020404030301010803" pitchFamily="18" charset="0"/>
                    <a:ea typeface="Tahoma" panose="020B0604030504040204" pitchFamily="34" charset="0"/>
                    <a:cs typeface="Tahoma" panose="020B0604030504040204" pitchFamily="34" charset="0"/>
                  </a:rPr>
                  <a:t>ACS 1</a:t>
                </a: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C073EB3E-0DF7-274D-B869-79A2CEBE7841}"/>
                  </a:ext>
                </a:extLst>
              </p:cNvPr>
              <p:cNvSpPr txBox="1"/>
              <p:nvPr/>
            </p:nvSpPr>
            <p:spPr>
              <a:xfrm>
                <a:off x="16600031" y="9855618"/>
                <a:ext cx="3076163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b="1" dirty="0">
                    <a:latin typeface="Garamond" panose="02020404030301010803" pitchFamily="18" charset="0"/>
                    <a:ea typeface="Tahoma" panose="020B0604030504040204" pitchFamily="34" charset="0"/>
                    <a:cs typeface="Tahoma" panose="020B0604030504040204" pitchFamily="34" charset="0"/>
                  </a:rPr>
                  <a:t>ACS 2</a:t>
                </a: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A2F64DC9-B16E-5E4A-A628-0676B0D01004}"/>
                  </a:ext>
                </a:extLst>
              </p:cNvPr>
              <p:cNvSpPr txBox="1"/>
              <p:nvPr/>
            </p:nvSpPr>
            <p:spPr>
              <a:xfrm>
                <a:off x="20597282" y="9827402"/>
                <a:ext cx="3076163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b="1" dirty="0">
                    <a:latin typeface="Garamond" panose="02020404030301010803" pitchFamily="18" charset="0"/>
                    <a:ea typeface="Tahoma" panose="020B0604030504040204" pitchFamily="34" charset="0"/>
                    <a:cs typeface="Tahoma" panose="020B0604030504040204" pitchFamily="34" charset="0"/>
                  </a:rPr>
                  <a:t>ACS 3</a:t>
                </a:r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443676D0-D664-FA45-A27B-B03124E046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33506" y="10491169"/>
                <a:ext cx="0" cy="6289776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66E6761A-2D5B-AF4D-A22E-7722C7355D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19946" y="10527728"/>
                <a:ext cx="0" cy="6253217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B3CEEA3C-A79C-7146-949B-27DF47D97B9B}"/>
                  </a:ext>
                </a:extLst>
              </p:cNvPr>
              <p:cNvSpPr txBox="1"/>
              <p:nvPr/>
            </p:nvSpPr>
            <p:spPr>
              <a:xfrm rot="16200000">
                <a:off x="10528978" y="11840719"/>
                <a:ext cx="2122679" cy="7706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b="1" dirty="0">
                    <a:latin typeface="Garamond" panose="02020404030301010803" pitchFamily="18" charset="0"/>
                    <a:ea typeface="Tahoma" panose="020B0604030504040204" pitchFamily="34" charset="0"/>
                    <a:cs typeface="Tahoma" panose="020B0604030504040204" pitchFamily="34" charset="0"/>
                  </a:rPr>
                  <a:t>IFOF</a:t>
                </a:r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650C9076-6CE8-F045-8AC1-4C689D6ADF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28198" y="16780945"/>
                <a:ext cx="1270241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FE2977F2-C4E1-0C49-9942-90EB98F216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28198" y="13703449"/>
                <a:ext cx="12643825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12" name="Picture 111">
                <a:extLst>
                  <a:ext uri="{FF2B5EF4-FFF2-40B4-BE49-F238E27FC236}">
                    <a16:creationId xmlns:a16="http://schemas.microsoft.com/office/drawing/2014/main" id="{83FE24E6-C9F0-9440-B801-41DC636F22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backgroundRemoval t="6679" b="98378" l="412" r="94893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6322109" y="10480121"/>
                <a:ext cx="3632008" cy="3135374"/>
              </a:xfrm>
              <a:prstGeom prst="rect">
                <a:avLst/>
              </a:prstGeom>
            </p:spPr>
          </p:pic>
          <p:pic>
            <p:nvPicPr>
              <p:cNvPr id="113" name="Picture 112">
                <a:extLst>
                  <a:ext uri="{FF2B5EF4-FFF2-40B4-BE49-F238E27FC236}">
                    <a16:creationId xmlns:a16="http://schemas.microsoft.com/office/drawing/2014/main" id="{BC22CCC4-039C-474D-A77A-09495CD0A7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backgroundRemoval t="5153" b="98760" l="412" r="96211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0319359" y="10523835"/>
                <a:ext cx="3632008" cy="3135374"/>
              </a:xfrm>
              <a:prstGeom prst="rect">
                <a:avLst/>
              </a:prstGeom>
            </p:spPr>
          </p:pic>
          <p:pic>
            <p:nvPicPr>
              <p:cNvPr id="114" name="Picture 113">
                <a:extLst>
                  <a:ext uri="{FF2B5EF4-FFF2-40B4-BE49-F238E27FC236}">
                    <a16:creationId xmlns:a16="http://schemas.microsoft.com/office/drawing/2014/main" id="{A06274AB-7F33-3542-BE22-04559101D5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backgroundRemoval t="5630" b="98855" l="659" r="95964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6368847" y="13611956"/>
                <a:ext cx="3632008" cy="3135374"/>
              </a:xfrm>
              <a:prstGeom prst="rect">
                <a:avLst/>
              </a:prstGeom>
            </p:spPr>
          </p:pic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29341F85-B75D-FC49-ABC7-9151F6F08D80}"/>
                  </a:ext>
                </a:extLst>
              </p:cNvPr>
              <p:cNvSpPr txBox="1"/>
              <p:nvPr/>
            </p:nvSpPr>
            <p:spPr>
              <a:xfrm rot="16200000">
                <a:off x="10823305" y="14858148"/>
                <a:ext cx="153279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b="1" dirty="0">
                    <a:latin typeface="Garamond" panose="02020404030301010803" pitchFamily="18" charset="0"/>
                    <a:ea typeface="Tahoma" panose="020B0604030504040204" pitchFamily="34" charset="0"/>
                    <a:cs typeface="Tahoma" panose="020B0604030504040204" pitchFamily="34" charset="0"/>
                  </a:rPr>
                  <a:t>UF</a:t>
                </a:r>
              </a:p>
            </p:txBody>
          </p:sp>
        </p:grp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9850501D-0974-3C4A-9A60-F21407D50E94}"/>
                </a:ext>
              </a:extLst>
            </p:cNvPr>
            <p:cNvSpPr txBox="1"/>
            <p:nvPr/>
          </p:nvSpPr>
          <p:spPr>
            <a:xfrm>
              <a:off x="17365962" y="17482748"/>
              <a:ext cx="12422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i="1" dirty="0">
                  <a:latin typeface="Garamond" panose="02020404030301010803" pitchFamily="18" charset="0"/>
                  <a:ea typeface="Tahoma" panose="020B0604030504040204" pitchFamily="34" charset="0"/>
                  <a:cs typeface="Tahoma" panose="020B0604030504040204" pitchFamily="34" charset="0"/>
                </a:rPr>
                <a:t>ACS</a:t>
              </a:r>
            </a:p>
          </p:txBody>
        </p:sp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F0D7AF99-65FC-AA46-A523-563B7494B376}"/>
                </a:ext>
              </a:extLst>
            </p:cNvPr>
            <p:cNvPicPr>
              <a:picLocks/>
            </p:cNvPicPr>
            <p:nvPr/>
          </p:nvPicPr>
          <p:blipFill rotWithShape="1">
            <a:blip r:embed="rId19"/>
            <a:srcRect l="2733" t="36653" r="2924" b="25480"/>
            <a:stretch/>
          </p:blipFill>
          <p:spPr>
            <a:xfrm>
              <a:off x="14115841" y="17017599"/>
              <a:ext cx="7308137" cy="360000"/>
            </a:xfrm>
            <a:prstGeom prst="rect">
              <a:avLst/>
            </a:prstGeom>
          </p:spPr>
        </p:pic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F4BB3AB0-CF37-5C42-A96C-3EFD23290335}"/>
                </a:ext>
              </a:extLst>
            </p:cNvPr>
            <p:cNvSpPr txBox="1"/>
            <p:nvPr/>
          </p:nvSpPr>
          <p:spPr>
            <a:xfrm>
              <a:off x="13372207" y="16945525"/>
              <a:ext cx="12422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Garamond" panose="02020404030301010803" pitchFamily="18" charset="0"/>
                  <a:ea typeface="Tahoma" panose="020B0604030504040204" pitchFamily="34" charset="0"/>
                  <a:cs typeface="Tahoma" panose="020B0604030504040204" pitchFamily="34" charset="0"/>
                </a:rPr>
                <a:t>0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5D60F8C2-DE6B-2B4A-B6D5-3CEAAD2FAB38}"/>
                </a:ext>
              </a:extLst>
            </p:cNvPr>
            <p:cNvSpPr txBox="1"/>
            <p:nvPr/>
          </p:nvSpPr>
          <p:spPr>
            <a:xfrm>
              <a:off x="20991950" y="16959527"/>
              <a:ext cx="12422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Garamond" panose="02020404030301010803" pitchFamily="18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85DF55D6-43BA-5442-BAA7-F88FDDD95657}"/>
              </a:ext>
            </a:extLst>
          </p:cNvPr>
          <p:cNvGrpSpPr/>
          <p:nvPr/>
        </p:nvGrpSpPr>
        <p:grpSpPr>
          <a:xfrm>
            <a:off x="1126306" y="21833929"/>
            <a:ext cx="11402362" cy="7605544"/>
            <a:chOff x="9745058" y="5804644"/>
            <a:chExt cx="16345989" cy="10903017"/>
          </a:xfrm>
        </p:grpSpPr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7C7B2D21-E7C9-6B43-9999-4FF48DD43FF2}"/>
                </a:ext>
              </a:extLst>
            </p:cNvPr>
            <p:cNvPicPr>
              <a:picLocks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1113829" y="13951180"/>
              <a:ext cx="4320000" cy="2160000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C9957C77-8CAA-F244-B9C2-A1BEF2A62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20047136" y="13951979"/>
              <a:ext cx="4320000" cy="2648077"/>
            </a:xfrm>
            <a:prstGeom prst="rect">
              <a:avLst/>
            </a:prstGeom>
          </p:spPr>
        </p:pic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5F3A80C2-BFF3-8D4C-BBD2-530E5EA293D9}"/>
                </a:ext>
              </a:extLst>
            </p:cNvPr>
            <p:cNvPicPr>
              <a:picLocks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5638349" y="13919479"/>
              <a:ext cx="4320000" cy="2160000"/>
            </a:xfrm>
            <a:prstGeom prst="rect">
              <a:avLst/>
            </a:prstGeom>
          </p:spPr>
        </p:pic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3602719D-65C2-EB41-A457-72E15FD8736E}"/>
                </a:ext>
              </a:extLst>
            </p:cNvPr>
            <p:cNvPicPr>
              <a:picLocks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11221736" y="7189211"/>
              <a:ext cx="4320000" cy="2160000"/>
            </a:xfrm>
            <a:prstGeom prst="rect">
              <a:avLst/>
            </a:prstGeom>
          </p:spPr>
        </p:pic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EBA7378E-72EF-4142-AC0B-E5EE4937778E}"/>
                </a:ext>
              </a:extLst>
            </p:cNvPr>
            <p:cNvPicPr>
              <a:picLocks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19938146" y="7408725"/>
              <a:ext cx="4320000" cy="2160000"/>
            </a:xfrm>
            <a:prstGeom prst="rect">
              <a:avLst/>
            </a:prstGeom>
          </p:spPr>
        </p:pic>
        <p:pic>
          <p:nvPicPr>
            <p:cNvPr id="122" name="Picture 121">
              <a:extLst>
                <a:ext uri="{FF2B5EF4-FFF2-40B4-BE49-F238E27FC236}">
                  <a16:creationId xmlns:a16="http://schemas.microsoft.com/office/drawing/2014/main" id="{1510F694-5D7E-2F40-BF11-22EEB3C6583D}"/>
                </a:ext>
              </a:extLst>
            </p:cNvPr>
            <p:cNvPicPr>
              <a:picLocks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15566000" y="7279042"/>
              <a:ext cx="4320000" cy="2160000"/>
            </a:xfrm>
            <a:prstGeom prst="rect">
              <a:avLst/>
            </a:pr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F11DE1CB-C637-9248-AD6F-272F853516EB}"/>
                </a:ext>
              </a:extLst>
            </p:cNvPr>
            <p:cNvPicPr>
              <a:picLocks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11221736" y="9407731"/>
              <a:ext cx="4320000" cy="2160000"/>
            </a:xfrm>
            <a:prstGeom prst="rect">
              <a:avLst/>
            </a:prstGeom>
          </p:spPr>
        </p:pic>
        <p:pic>
          <p:nvPicPr>
            <p:cNvPr id="124" name="Picture 123">
              <a:extLst>
                <a:ext uri="{FF2B5EF4-FFF2-40B4-BE49-F238E27FC236}">
                  <a16:creationId xmlns:a16="http://schemas.microsoft.com/office/drawing/2014/main" id="{29AEE5EE-7F0D-BE4E-8145-0DCBCE363D81}"/>
                </a:ext>
              </a:extLst>
            </p:cNvPr>
            <p:cNvPicPr>
              <a:picLocks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20047136" y="9404273"/>
              <a:ext cx="4320000" cy="2160000"/>
            </a:xfrm>
            <a:prstGeom prst="rect">
              <a:avLst/>
            </a:prstGeom>
          </p:spPr>
        </p:pic>
        <p:pic>
          <p:nvPicPr>
            <p:cNvPr id="125" name="Picture 124">
              <a:extLst>
                <a:ext uri="{FF2B5EF4-FFF2-40B4-BE49-F238E27FC236}">
                  <a16:creationId xmlns:a16="http://schemas.microsoft.com/office/drawing/2014/main" id="{9D222F54-4D75-1C4F-9FD6-EFE225022D4C}"/>
                </a:ext>
              </a:extLst>
            </p:cNvPr>
            <p:cNvPicPr>
              <a:picLocks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15638349" y="9489391"/>
              <a:ext cx="4320000" cy="2160000"/>
            </a:xfrm>
            <a:prstGeom prst="rect">
              <a:avLst/>
            </a:prstGeom>
          </p:spPr>
        </p:pic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AD506FEE-40D1-774B-B9B0-CF1F751C7C1B}"/>
                </a:ext>
              </a:extLst>
            </p:cNvPr>
            <p:cNvPicPr>
              <a:picLocks/>
            </p:cNvPicPr>
            <p:nvPr/>
          </p:nvPicPr>
          <p:blipFill>
            <a:blip r:embed="rId29"/>
            <a:stretch>
              <a:fillRect/>
            </a:stretch>
          </p:blipFill>
          <p:spPr>
            <a:xfrm>
              <a:off x="20049920" y="11716831"/>
              <a:ext cx="4320000" cy="2160000"/>
            </a:xfrm>
            <a:prstGeom prst="rect">
              <a:avLst/>
            </a:prstGeom>
          </p:spPr>
        </p:pic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AFA077A3-4F32-1445-9F42-CC75F2EB4C77}"/>
                </a:ext>
              </a:extLst>
            </p:cNvPr>
            <p:cNvPicPr>
              <a:picLocks/>
            </p:cNvPicPr>
            <p:nvPr/>
          </p:nvPicPr>
          <p:blipFill>
            <a:blip r:embed="rId30"/>
            <a:stretch>
              <a:fillRect/>
            </a:stretch>
          </p:blipFill>
          <p:spPr>
            <a:xfrm>
              <a:off x="15641133" y="11648633"/>
              <a:ext cx="4320000" cy="2160000"/>
            </a:xfrm>
            <a:prstGeom prst="rect">
              <a:avLst/>
            </a:prstGeom>
          </p:spPr>
        </p:pic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46424F3E-39BF-F546-896E-5573304BA9A6}"/>
                </a:ext>
              </a:extLst>
            </p:cNvPr>
            <p:cNvPicPr>
              <a:picLocks/>
            </p:cNvPicPr>
            <p:nvPr/>
          </p:nvPicPr>
          <p:blipFill>
            <a:blip r:embed="rId31"/>
            <a:stretch>
              <a:fillRect/>
            </a:stretch>
          </p:blipFill>
          <p:spPr>
            <a:xfrm>
              <a:off x="11221736" y="11638838"/>
              <a:ext cx="4320000" cy="2161039"/>
            </a:xfrm>
            <a:prstGeom prst="rect">
              <a:avLst/>
            </a:prstGeom>
          </p:spPr>
        </p:pic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BD279D84-0F7C-0C4C-A204-B6711BDBBBFE}"/>
                </a:ext>
              </a:extLst>
            </p:cNvPr>
            <p:cNvGrpSpPr/>
            <p:nvPr/>
          </p:nvGrpSpPr>
          <p:grpSpPr>
            <a:xfrm>
              <a:off x="9745058" y="5804644"/>
              <a:ext cx="15735488" cy="10795412"/>
              <a:chOff x="9602183" y="9833719"/>
              <a:chExt cx="15735488" cy="10795412"/>
            </a:xfrm>
          </p:grpSpPr>
          <p:sp>
            <p:nvSpPr>
              <p:cNvPr id="145" name="TextBox 144">
                <a:extLst>
                  <a:ext uri="{FF2B5EF4-FFF2-40B4-BE49-F238E27FC236}">
                    <a16:creationId xmlns:a16="http://schemas.microsoft.com/office/drawing/2014/main" id="{251FC3C0-2133-0942-BD57-4637FB3CB49F}"/>
                  </a:ext>
                </a:extLst>
              </p:cNvPr>
              <p:cNvSpPr txBox="1"/>
              <p:nvPr/>
            </p:nvSpPr>
            <p:spPr>
              <a:xfrm>
                <a:off x="10704769" y="9833719"/>
                <a:ext cx="4948448" cy="12795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FIBERS</a:t>
                </a:r>
              </a:p>
              <a:p>
                <a:pPr algn="ctr"/>
                <a:r>
                  <a:rPr lang="en-US" sz="2000" i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Original Bundle</a:t>
                </a:r>
              </a:p>
            </p:txBody>
          </p: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0B9FB9C2-EC7B-BC4D-BEA4-7036E0ED3B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401614" y="10820200"/>
                <a:ext cx="0" cy="9808931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8ECBF055-674F-3547-B41D-A4C690D245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07002" y="10794485"/>
                <a:ext cx="0" cy="9834646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A4430FB9-9E1C-7A45-8D20-8A0CC043D360}"/>
                  </a:ext>
                </a:extLst>
              </p:cNvPr>
              <p:cNvSpPr txBox="1"/>
              <p:nvPr/>
            </p:nvSpPr>
            <p:spPr>
              <a:xfrm rot="16200000">
                <a:off x="9184312" y="13104369"/>
                <a:ext cx="1681344" cy="8383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IFOF</a:t>
                </a:r>
              </a:p>
            </p:txBody>
          </p: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9AA2FC3C-413D-E84E-ACB8-64EDFD939F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21337" y="15678466"/>
                <a:ext cx="1531633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A85AE2DA-3D63-6F4E-B718-3F2ACBE0D503}"/>
                  </a:ext>
                </a:extLst>
              </p:cNvPr>
              <p:cNvSpPr txBox="1"/>
              <p:nvPr/>
            </p:nvSpPr>
            <p:spPr>
              <a:xfrm rot="16200000">
                <a:off x="9254943" y="17561098"/>
                <a:ext cx="1532791" cy="8383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UF</a:t>
                </a:r>
              </a:p>
            </p:txBody>
          </p:sp>
        </p:grp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F50EEEA6-BCCC-1347-A059-A48632893A82}"/>
                </a:ext>
              </a:extLst>
            </p:cNvPr>
            <p:cNvCxnSpPr>
              <a:cxnSpLocks/>
            </p:cNvCxnSpPr>
            <p:nvPr/>
          </p:nvCxnSpPr>
          <p:spPr>
            <a:xfrm>
              <a:off x="10164212" y="16600056"/>
              <a:ext cx="1421137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8ADE795A-8EC5-694A-82FE-BB0B5E95CC22}"/>
                </a:ext>
              </a:extLst>
            </p:cNvPr>
            <p:cNvSpPr txBox="1"/>
            <p:nvPr/>
          </p:nvSpPr>
          <p:spPr>
            <a:xfrm>
              <a:off x="15374018" y="5825647"/>
              <a:ext cx="4948448" cy="12795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CYLINDERS</a:t>
              </a:r>
            </a:p>
            <a:p>
              <a:pPr algn="ctr"/>
              <a:r>
                <a:rPr lang="en-US" sz="200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Medium Resolution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F2F1FB05-4A06-A649-A3F8-01FE967E8A88}"/>
                </a:ext>
              </a:extLst>
            </p:cNvPr>
            <p:cNvSpPr txBox="1"/>
            <p:nvPr/>
          </p:nvSpPr>
          <p:spPr>
            <a:xfrm>
              <a:off x="19764678" y="5849430"/>
              <a:ext cx="4948448" cy="12795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CYLINDERS</a:t>
              </a:r>
            </a:p>
            <a:p>
              <a:pPr algn="ctr"/>
              <a:r>
                <a:rPr lang="en-US" sz="200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Low Resolution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9DF30518-F8DA-CB49-BD5B-17612B3DD302}"/>
                </a:ext>
              </a:extLst>
            </p:cNvPr>
            <p:cNvSpPr txBox="1"/>
            <p:nvPr/>
          </p:nvSpPr>
          <p:spPr>
            <a:xfrm rot="16200000">
              <a:off x="9284817" y="8099534"/>
              <a:ext cx="3076163" cy="529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ACS 1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FA69E285-86A7-F142-930B-2F942DDB28FC}"/>
                </a:ext>
              </a:extLst>
            </p:cNvPr>
            <p:cNvSpPr txBox="1"/>
            <p:nvPr/>
          </p:nvSpPr>
          <p:spPr>
            <a:xfrm rot="16200000">
              <a:off x="9284819" y="10300628"/>
              <a:ext cx="3076163" cy="529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ACS 2</a:t>
              </a:r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A476CE8-C730-2544-83EC-63D78F68676C}"/>
                </a:ext>
              </a:extLst>
            </p:cNvPr>
            <p:cNvCxnSpPr>
              <a:cxnSpLocks/>
            </p:cNvCxnSpPr>
            <p:nvPr/>
          </p:nvCxnSpPr>
          <p:spPr>
            <a:xfrm>
              <a:off x="10845684" y="9480800"/>
              <a:ext cx="13529903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08DC373B-8B51-F042-B8D7-869830B79CBF}"/>
                </a:ext>
              </a:extLst>
            </p:cNvPr>
            <p:cNvSpPr txBox="1"/>
            <p:nvPr/>
          </p:nvSpPr>
          <p:spPr>
            <a:xfrm rot="16200000">
              <a:off x="9284819" y="12532098"/>
              <a:ext cx="3076163" cy="529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ACS 1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D052E78B-7299-364E-ABD1-2DD9813953A8}"/>
                </a:ext>
              </a:extLst>
            </p:cNvPr>
            <p:cNvSpPr txBox="1"/>
            <p:nvPr/>
          </p:nvSpPr>
          <p:spPr>
            <a:xfrm rot="16200000">
              <a:off x="9284819" y="14855179"/>
              <a:ext cx="3076163" cy="529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ACS 2</a:t>
              </a: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C4A3170-EED0-464F-BCC5-1A9E0D50FA98}"/>
                </a:ext>
              </a:extLst>
            </p:cNvPr>
            <p:cNvCxnSpPr>
              <a:cxnSpLocks/>
            </p:cNvCxnSpPr>
            <p:nvPr/>
          </p:nvCxnSpPr>
          <p:spPr>
            <a:xfrm>
              <a:off x="10845684" y="13918109"/>
              <a:ext cx="13529903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id="{451974A6-C310-A743-BF59-517C49180DA7}"/>
                </a:ext>
              </a:extLst>
            </p:cNvPr>
            <p:cNvPicPr>
              <a:picLocks/>
            </p:cNvPicPr>
            <p:nvPr/>
          </p:nvPicPr>
          <p:blipFill rotWithShape="1">
            <a:blip r:embed="rId19"/>
            <a:srcRect l="2733" t="36653" r="2924" b="25480"/>
            <a:stretch/>
          </p:blipFill>
          <p:spPr>
            <a:xfrm rot="16200000">
              <a:off x="22607115" y="9015229"/>
              <a:ext cx="4738092" cy="360000"/>
            </a:xfrm>
            <a:prstGeom prst="rect">
              <a:avLst/>
            </a:prstGeom>
          </p:spPr>
        </p:pic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595DF47D-A23B-DA46-89E8-9E49D82ECCFE}"/>
                </a:ext>
              </a:extLst>
            </p:cNvPr>
            <p:cNvSpPr txBox="1"/>
            <p:nvPr/>
          </p:nvSpPr>
          <p:spPr>
            <a:xfrm>
              <a:off x="24711562" y="11195384"/>
              <a:ext cx="1242207" cy="485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AE8F31FA-EEF3-634D-8FC2-EB7C450CE84B}"/>
                </a:ext>
              </a:extLst>
            </p:cNvPr>
            <p:cNvSpPr txBox="1"/>
            <p:nvPr/>
          </p:nvSpPr>
          <p:spPr>
            <a:xfrm>
              <a:off x="24848840" y="6733905"/>
              <a:ext cx="1242207" cy="485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0.8</a:t>
              </a:r>
            </a:p>
          </p:txBody>
        </p:sp>
        <p:pic>
          <p:nvPicPr>
            <p:cNvPr id="142" name="Picture 141">
              <a:extLst>
                <a:ext uri="{FF2B5EF4-FFF2-40B4-BE49-F238E27FC236}">
                  <a16:creationId xmlns:a16="http://schemas.microsoft.com/office/drawing/2014/main" id="{419FA39F-3657-E349-9B9D-17CB6411A390}"/>
                </a:ext>
              </a:extLst>
            </p:cNvPr>
            <p:cNvPicPr>
              <a:picLocks/>
            </p:cNvPicPr>
            <p:nvPr/>
          </p:nvPicPr>
          <p:blipFill rotWithShape="1">
            <a:blip r:embed="rId19"/>
            <a:srcRect l="2733" t="36653" r="2924" b="25480"/>
            <a:stretch/>
          </p:blipFill>
          <p:spPr>
            <a:xfrm rot="16200000">
              <a:off x="22597284" y="14039879"/>
              <a:ext cx="4757755" cy="360000"/>
            </a:xfrm>
            <a:prstGeom prst="rect">
              <a:avLst/>
            </a:prstGeom>
          </p:spPr>
        </p:pic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C01FDCB-63D1-BA4A-A279-CC01FF1632EB}"/>
                </a:ext>
              </a:extLst>
            </p:cNvPr>
            <p:cNvSpPr txBox="1"/>
            <p:nvPr/>
          </p:nvSpPr>
          <p:spPr>
            <a:xfrm>
              <a:off x="24725131" y="16222323"/>
              <a:ext cx="1242207" cy="485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9FEAB81-80A2-7941-B0AC-8D1434A8A608}"/>
                </a:ext>
              </a:extLst>
            </p:cNvPr>
            <p:cNvSpPr txBox="1"/>
            <p:nvPr/>
          </p:nvSpPr>
          <p:spPr>
            <a:xfrm>
              <a:off x="24711561" y="11727307"/>
              <a:ext cx="1242207" cy="485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sp>
        <p:nvSpPr>
          <p:cNvPr id="14347" name="TextBox 14346">
            <a:extLst>
              <a:ext uri="{FF2B5EF4-FFF2-40B4-BE49-F238E27FC236}">
                <a16:creationId xmlns:a16="http://schemas.microsoft.com/office/drawing/2014/main" id="{99185E07-BDFE-F742-92C2-9EBBBF19498F}"/>
              </a:ext>
            </a:extLst>
          </p:cNvPr>
          <p:cNvSpPr txBox="1"/>
          <p:nvPr/>
        </p:nvSpPr>
        <p:spPr>
          <a:xfrm>
            <a:off x="418452" y="5672844"/>
            <a:ext cx="80073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BF123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 / OBJECTIVE 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AA090CF2-6BB5-904C-B613-93ECDE80DB2E}"/>
              </a:ext>
            </a:extLst>
          </p:cNvPr>
          <p:cNvSpPr txBox="1"/>
          <p:nvPr/>
        </p:nvSpPr>
        <p:spPr>
          <a:xfrm>
            <a:off x="639062" y="30546897"/>
            <a:ext cx="25090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BF123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RESULTS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C3BB958-161A-A541-89FF-8D670AEEDE2A}"/>
              </a:ext>
            </a:extLst>
          </p:cNvPr>
          <p:cNvSpPr txBox="1"/>
          <p:nvPr/>
        </p:nvSpPr>
        <p:spPr>
          <a:xfrm>
            <a:off x="434136" y="8820522"/>
            <a:ext cx="85924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rgbClr val="BF123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z="4000" dirty="0"/>
              <a:t>SPATIAL RELATIONS MODELING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960C89B-ACBD-C04A-AFA7-80C3C243DC36}"/>
              </a:ext>
            </a:extLst>
          </p:cNvPr>
          <p:cNvSpPr txBox="1"/>
          <p:nvPr/>
        </p:nvSpPr>
        <p:spPr>
          <a:xfrm>
            <a:off x="639062" y="20097021"/>
            <a:ext cx="104486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rgbClr val="BF123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z="4000" dirty="0"/>
              <a:t>MULTI-RESOLUTION REPRESENTATION</a:t>
            </a:r>
          </a:p>
        </p:txBody>
      </p:sp>
      <p:sp>
        <p:nvSpPr>
          <p:cNvPr id="14349" name="TextBox 14348">
            <a:extLst>
              <a:ext uri="{FF2B5EF4-FFF2-40B4-BE49-F238E27FC236}">
                <a16:creationId xmlns:a16="http://schemas.microsoft.com/office/drawing/2014/main" id="{0A17E20A-79E4-624C-9188-CBB7FA83B902}"/>
              </a:ext>
            </a:extLst>
          </p:cNvPr>
          <p:cNvSpPr txBox="1"/>
          <p:nvPr/>
        </p:nvSpPr>
        <p:spPr>
          <a:xfrm>
            <a:off x="663779" y="10017284"/>
            <a:ext cx="282710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just"/>
            <a:r>
              <a:rPr lang="en-GB" sz="3600" dirty="0"/>
              <a:t>Qualitative anatomical definitions of white matter tracts are mostly based on spatial relations with respect to anatomical structures. We propose to model their intrinsic vagueness using fuzzy set theory [1, 2]. The degrees of uncertainty of all spatial definitions are combined together to a single anatomical coherence score (ACS), allowing for an interactive white matter segmentation.</a:t>
            </a:r>
          </a:p>
          <a:p>
            <a:pPr algn="just"/>
            <a:endParaRPr lang="en-GB" sz="3600" dirty="0"/>
          </a:p>
        </p:txBody>
      </p:sp>
      <p:pic>
        <p:nvPicPr>
          <p:cNvPr id="157" name="Picture 156">
            <a:extLst>
              <a:ext uri="{FF2B5EF4-FFF2-40B4-BE49-F238E27FC236}">
                <a16:creationId xmlns:a16="http://schemas.microsoft.com/office/drawing/2014/main" id="{8D618188-21D7-6F4C-B421-1AEBA8F0BEA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08452" y="15731896"/>
            <a:ext cx="3329938" cy="2899200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88AFBE52-98EE-FA49-B629-2910B5D8234F}"/>
              </a:ext>
            </a:extLst>
          </p:cNvPr>
          <p:cNvSpPr txBox="1"/>
          <p:nvPr/>
        </p:nvSpPr>
        <p:spPr>
          <a:xfrm>
            <a:off x="289831" y="39383089"/>
            <a:ext cx="2194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sz="4000" b="1">
                <a:solidFill>
                  <a:srgbClr val="BF123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z="2800" dirty="0"/>
              <a:t>References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982E479E-4F95-7742-8D67-E1F67E1C6D2D}"/>
              </a:ext>
            </a:extLst>
          </p:cNvPr>
          <p:cNvSpPr txBox="1"/>
          <p:nvPr/>
        </p:nvSpPr>
        <p:spPr>
          <a:xfrm>
            <a:off x="2569940" y="39383089"/>
            <a:ext cx="265715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[1] 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Bloch, “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Fuzzy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spatial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relationships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for image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processing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interpretation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review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”, Image and Vision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Computing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vol. 23, no. 2, pp. 89–110, 2005.</a:t>
            </a:r>
          </a:p>
          <a:p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[2] A.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Delmonte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fr-FR" sz="28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et al., 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“Segmentation of White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Matter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Tractograms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Fuzzy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Spatial Relations”, in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Organization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for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Human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Brain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Mapping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(OHBM), Singapore, 2018.</a:t>
            </a:r>
          </a:p>
          <a:p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[3] C. Mercier </a:t>
            </a:r>
            <a:r>
              <a:rPr lang="fr-FR" sz="28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et al., 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“Progressive and Efficient Multi-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Resolution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Representations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for Brain </a:t>
            </a:r>
            <a:r>
              <a:rPr lang="fr-FR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Tractograms</a:t>
            </a:r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”, in EG VCBM, 2018.</a:t>
            </a:r>
          </a:p>
          <a:p>
            <a:r>
              <a:rPr lang="fr-F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[4] WMQL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DAE281B3-0C2D-0E4F-8069-AC3026C94B25}"/>
              </a:ext>
            </a:extLst>
          </p:cNvPr>
          <p:cNvSpPr txBox="1"/>
          <p:nvPr/>
        </p:nvSpPr>
        <p:spPr>
          <a:xfrm>
            <a:off x="707913" y="12141240"/>
            <a:ext cx="129175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just"/>
            <a:r>
              <a:rPr lang="en-US" sz="3600" dirty="0"/>
              <a:t>Directional information, visualized as cones, are modeled using</a:t>
            </a:r>
          </a:p>
          <a:p>
            <a:pPr algn="just"/>
            <a:r>
              <a:rPr lang="en-US" sz="3600" dirty="0"/>
              <a:t>as feature the minimum vision angle between each image point and the selected direction vector, with respect to the anatomical region they refer to.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39D77B9E-898D-E44E-8815-E5E26F94E0E9}"/>
              </a:ext>
            </a:extLst>
          </p:cNvPr>
          <p:cNvSpPr txBox="1"/>
          <p:nvPr/>
        </p:nvSpPr>
        <p:spPr>
          <a:xfrm>
            <a:off x="663779" y="6799515"/>
            <a:ext cx="282710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just"/>
            <a:r>
              <a:rPr lang="en-US" sz="3600" dirty="0"/>
              <a:t>We propose a method for white matter segmentation exploiting spatial relations between brain regions. We model the relations inherent incertitude relying on the spatial fuzzy set theory [1,2]. We complement this approach introducing an interactive visualization and segmentation technique for the bundle of interest based on a multi-resolution brain fiber representation [3].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6C3638B-1BB7-2B45-AF45-909AF3986F5C}"/>
              </a:ext>
            </a:extLst>
          </p:cNvPr>
          <p:cNvSpPr txBox="1"/>
          <p:nvPr/>
        </p:nvSpPr>
        <p:spPr>
          <a:xfrm>
            <a:off x="663779" y="31843041"/>
            <a:ext cx="19227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fr-FR" sz="3600" dirty="0" err="1"/>
              <a:t>We</a:t>
            </a:r>
            <a:r>
              <a:rPr lang="fr-FR" sz="3600" dirty="0"/>
              <a:t> </a:t>
            </a:r>
            <a:r>
              <a:rPr lang="fr-FR" sz="3600" dirty="0" err="1"/>
              <a:t>validated</a:t>
            </a:r>
            <a:r>
              <a:rPr lang="fr-FR" sz="3600" dirty="0"/>
              <a:t> </a:t>
            </a:r>
            <a:r>
              <a:rPr lang="fr-FR" sz="3600" dirty="0" err="1"/>
              <a:t>our</a:t>
            </a:r>
            <a:r>
              <a:rPr lang="fr-FR" sz="3600" dirty="0"/>
              <a:t> </a:t>
            </a:r>
            <a:r>
              <a:rPr lang="fr-FR" sz="3600" dirty="0" err="1"/>
              <a:t>results</a:t>
            </a:r>
            <a:r>
              <a:rPr lang="fr-FR" sz="3600" dirty="0"/>
              <a:t> on 5 </a:t>
            </a:r>
            <a:r>
              <a:rPr lang="fr-FR" sz="3600" dirty="0" err="1"/>
              <a:t>unrelated</a:t>
            </a:r>
            <a:r>
              <a:rPr lang="fr-FR" sz="3600" dirty="0"/>
              <a:t> </a:t>
            </a:r>
            <a:r>
              <a:rPr lang="fr-FR" sz="3600" dirty="0" err="1"/>
              <a:t>healthy</a:t>
            </a:r>
            <a:r>
              <a:rPr lang="fr-FR" sz="3600" dirty="0"/>
              <a:t> </a:t>
            </a:r>
            <a:r>
              <a:rPr lang="fr-FR" sz="3600" dirty="0" err="1"/>
              <a:t>adults</a:t>
            </a:r>
            <a:r>
              <a:rPr lang="fr-FR" sz="3600" dirty="0"/>
              <a:t> </a:t>
            </a:r>
            <a:r>
              <a:rPr lang="fr-FR" sz="3600" dirty="0" err="1"/>
              <a:t>subjects</a:t>
            </a:r>
            <a:r>
              <a:rPr lang="fr-FR" sz="3600" dirty="0"/>
              <a:t> </a:t>
            </a:r>
            <a:r>
              <a:rPr lang="fr-FR" sz="3600" dirty="0" err="1"/>
              <a:t>from</a:t>
            </a:r>
            <a:r>
              <a:rPr lang="fr-FR" sz="3600" dirty="0"/>
              <a:t> the</a:t>
            </a:r>
            <a:r>
              <a:rPr lang="fr-FR" sz="3600" i="1" dirty="0"/>
              <a:t> HCP </a:t>
            </a:r>
            <a:r>
              <a:rPr lang="fr-FR" sz="3600" dirty="0" err="1"/>
              <a:t>dataset</a:t>
            </a:r>
            <a:r>
              <a:rPr lang="fr-FR" sz="3600" dirty="0"/>
              <a:t>. 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fr-FR" sz="3600" dirty="0" err="1"/>
              <a:t>Compared</a:t>
            </a:r>
            <a:r>
              <a:rPr lang="fr-FR" sz="3600" dirty="0"/>
              <a:t> to </a:t>
            </a:r>
            <a:r>
              <a:rPr lang="fr-FR" sz="3600" i="1" dirty="0"/>
              <a:t>WMQL</a:t>
            </a:r>
            <a:r>
              <a:rPr lang="fr-FR" sz="3600" dirty="0"/>
              <a:t> [4] and </a:t>
            </a:r>
            <a:r>
              <a:rPr lang="fr-FR" sz="3600" dirty="0" err="1"/>
              <a:t>manual</a:t>
            </a:r>
            <a:r>
              <a:rPr lang="fr-FR" sz="3600" dirty="0"/>
              <a:t> segmentation, </a:t>
            </a:r>
            <a:r>
              <a:rPr lang="fr-FR" sz="3600" dirty="0" err="1"/>
              <a:t>our</a:t>
            </a:r>
            <a:r>
              <a:rPr lang="fr-FR" sz="3600" dirty="0"/>
              <a:t> technique </a:t>
            </a:r>
            <a:r>
              <a:rPr lang="fr-FR" sz="3600" dirty="0" err="1"/>
              <a:t>presents</a:t>
            </a:r>
            <a:r>
              <a:rPr lang="fr-FR" sz="3600" dirty="0"/>
              <a:t> </a:t>
            </a:r>
            <a:r>
              <a:rPr lang="fr-FR" sz="3600" dirty="0" err="1"/>
              <a:t>less</a:t>
            </a:r>
            <a:r>
              <a:rPr lang="fr-FR" sz="3600" dirty="0"/>
              <a:t> </a:t>
            </a:r>
            <a:r>
              <a:rPr lang="fr-FR" sz="3600" dirty="0" err="1"/>
              <a:t>scattered</a:t>
            </a:r>
            <a:r>
              <a:rPr lang="fr-FR" sz="3600" dirty="0"/>
              <a:t> </a:t>
            </a:r>
            <a:r>
              <a:rPr lang="fr-FR" sz="3600" dirty="0" err="1"/>
              <a:t>fibers</a:t>
            </a:r>
            <a:r>
              <a:rPr lang="fr-FR" sz="3600" dirty="0"/>
              <a:t> (dispersion), </a:t>
            </a:r>
            <a:r>
              <a:rPr lang="fr-FR" sz="3600" dirty="0" err="1"/>
              <a:t>especially</a:t>
            </a:r>
            <a:r>
              <a:rPr lang="fr-FR" sz="3600" dirty="0"/>
              <a:t> in the arc </a:t>
            </a:r>
            <a:r>
              <a:rPr lang="fr-FR" sz="3600" dirty="0" err="1"/>
              <a:t>connecting</a:t>
            </a:r>
            <a:r>
              <a:rPr lang="fr-FR" sz="3600" dirty="0"/>
              <a:t> the temporal and frontal lobe, as </a:t>
            </a:r>
            <a:r>
              <a:rPr lang="fr-FR" sz="3600" dirty="0" err="1"/>
              <a:t>shown</a:t>
            </a:r>
            <a:r>
              <a:rPr lang="fr-FR" sz="3600" dirty="0"/>
              <a:t> in the dispersion </a:t>
            </a:r>
            <a:r>
              <a:rPr lang="fr-FR" sz="3600" dirty="0" err="1"/>
              <a:t>colormap</a:t>
            </a:r>
            <a:r>
              <a:rPr lang="fr-FR" sz="3600" dirty="0"/>
              <a:t> of figure 5.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fr-FR" sz="3600" dirty="0"/>
              <a:t>The interactive </a:t>
            </a:r>
            <a:r>
              <a:rPr lang="fr-FR" sz="3600" dirty="0" err="1"/>
              <a:t>analysis</a:t>
            </a:r>
            <a:r>
              <a:rPr lang="fr-FR" sz="3600" dirty="0"/>
              <a:t> </a:t>
            </a:r>
            <a:r>
              <a:rPr lang="fr-FR" sz="3600" dirty="0" err="1"/>
              <a:t>allowed</a:t>
            </a:r>
            <a:r>
              <a:rPr lang="fr-FR" sz="3600" dirty="0"/>
              <a:t> </a:t>
            </a:r>
            <a:r>
              <a:rPr lang="fr-FR" sz="3600" dirty="0" err="1"/>
              <a:t>neurosurgeons</a:t>
            </a:r>
            <a:r>
              <a:rPr lang="fr-FR" sz="3600" dirty="0"/>
              <a:t> to </a:t>
            </a:r>
            <a:r>
              <a:rPr lang="fr-FR" sz="3600" dirty="0" err="1"/>
              <a:t>better</a:t>
            </a:r>
            <a:r>
              <a:rPr lang="fr-FR" sz="3600" dirty="0"/>
              <a:t> </a:t>
            </a:r>
            <a:r>
              <a:rPr lang="fr-FR" sz="3600" dirty="0" err="1"/>
              <a:t>identify</a:t>
            </a:r>
            <a:r>
              <a:rPr lang="fr-FR" sz="3600" dirty="0"/>
              <a:t> ACS </a:t>
            </a:r>
            <a:r>
              <a:rPr lang="fr-FR" sz="3600" dirty="0" err="1"/>
              <a:t>thresholds</a:t>
            </a:r>
            <a:r>
              <a:rPr lang="fr-FR" sz="3600" dirty="0"/>
              <a:t> </a:t>
            </a:r>
            <a:r>
              <a:rPr lang="fr-FR" sz="3600" dirty="0" err="1"/>
              <a:t>producing</a:t>
            </a:r>
            <a:r>
              <a:rPr lang="fr-FR" sz="3600" dirty="0"/>
              <a:t> the </a:t>
            </a:r>
            <a:r>
              <a:rPr lang="fr-FR" sz="3600" dirty="0" err="1"/>
              <a:t>results</a:t>
            </a:r>
            <a:r>
              <a:rPr lang="fr-FR" sz="3600" dirty="0"/>
              <a:t> </a:t>
            </a:r>
            <a:r>
              <a:rPr lang="fr-FR" sz="3600" dirty="0" err="1"/>
              <a:t>that</a:t>
            </a:r>
            <a:r>
              <a:rPr lang="fr-FR" sz="3600" dirty="0"/>
              <a:t> best fit the </a:t>
            </a:r>
            <a:r>
              <a:rPr lang="fr-FR" sz="3600" dirty="0" err="1"/>
              <a:t>clinical</a:t>
            </a:r>
            <a:r>
              <a:rPr lang="fr-FR" sz="3600" dirty="0"/>
              <a:t> reality.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fr-FR" sz="3600" dirty="0"/>
              <a:t>ACS </a:t>
            </a:r>
            <a:r>
              <a:rPr lang="fr-FR" sz="3600" dirty="0" err="1"/>
              <a:t>thresholds</a:t>
            </a:r>
            <a:r>
              <a:rPr lang="fr-FR" sz="3600" dirty="0"/>
              <a:t> </a:t>
            </a:r>
            <a:r>
              <a:rPr lang="fr-FR" sz="3600" dirty="0" err="1"/>
              <a:t>were</a:t>
            </a:r>
            <a:r>
              <a:rPr lang="fr-FR" sz="3600" dirty="0"/>
              <a:t> </a:t>
            </a:r>
            <a:r>
              <a:rPr lang="fr-FR" sz="3600" dirty="0" err="1"/>
              <a:t>found</a:t>
            </a:r>
            <a:r>
              <a:rPr lang="fr-FR" sz="3600" dirty="0"/>
              <a:t> to </a:t>
            </a:r>
            <a:r>
              <a:rPr lang="fr-FR" sz="3600" dirty="0" err="1"/>
              <a:t>be</a:t>
            </a:r>
            <a:r>
              <a:rPr lang="fr-FR" sz="3600" dirty="0"/>
              <a:t> </a:t>
            </a:r>
            <a:r>
              <a:rPr lang="fr-FR" sz="3600" dirty="0" err="1"/>
              <a:t>reproducible</a:t>
            </a:r>
            <a:r>
              <a:rPr lang="fr-FR" sz="3600" dirty="0"/>
              <a:t> </a:t>
            </a:r>
            <a:r>
              <a:rPr lang="fr-FR" sz="3600" dirty="0" err="1"/>
              <a:t>among</a:t>
            </a:r>
            <a:r>
              <a:rPr lang="fr-FR" sz="3600" dirty="0"/>
              <a:t> </a:t>
            </a:r>
            <a:r>
              <a:rPr lang="fr-FR" sz="3600" dirty="0" err="1"/>
              <a:t>our</a:t>
            </a:r>
            <a:r>
              <a:rPr lang="fr-FR" sz="3600" dirty="0"/>
              <a:t> </a:t>
            </a:r>
            <a:r>
              <a:rPr lang="fr-FR" sz="3600" dirty="0" err="1"/>
              <a:t>different</a:t>
            </a:r>
            <a:r>
              <a:rPr lang="fr-FR" sz="3600" dirty="0"/>
              <a:t> </a:t>
            </a:r>
            <a:r>
              <a:rPr lang="fr-FR" sz="3600" dirty="0" err="1"/>
              <a:t>testings</a:t>
            </a:r>
            <a:r>
              <a:rPr lang="fr-FR" sz="3600" dirty="0"/>
              <a:t>.</a:t>
            </a:r>
          </a:p>
        </p:txBody>
      </p:sp>
      <p:pic>
        <p:nvPicPr>
          <p:cNvPr id="14356" name="Picture 14355">
            <a:extLst>
              <a:ext uri="{FF2B5EF4-FFF2-40B4-BE49-F238E27FC236}">
                <a16:creationId xmlns:a16="http://schemas.microsoft.com/office/drawing/2014/main" id="{E6B2FFEC-49E6-2444-A15F-4DDF2D55701A}"/>
              </a:ext>
            </a:extLst>
          </p:cNvPr>
          <p:cNvPicPr>
            <a:picLocks noChangeAspect="1"/>
          </p:cNvPicPr>
          <p:nvPr/>
        </p:nvPicPr>
        <p:blipFill>
          <a:blip r:embed="rId32">
            <a:grayscl/>
          </a:blip>
          <a:stretch>
            <a:fillRect/>
          </a:stretch>
        </p:blipFill>
        <p:spPr>
          <a:xfrm>
            <a:off x="13415002" y="41884586"/>
            <a:ext cx="1934375" cy="589984"/>
          </a:xfrm>
          <a:prstGeom prst="rect">
            <a:avLst/>
          </a:prstGeom>
        </p:spPr>
      </p:pic>
      <p:pic>
        <p:nvPicPr>
          <p:cNvPr id="14357" name="Picture 14356">
            <a:extLst>
              <a:ext uri="{FF2B5EF4-FFF2-40B4-BE49-F238E27FC236}">
                <a16:creationId xmlns:a16="http://schemas.microsoft.com/office/drawing/2014/main" id="{CE64512C-88F7-A147-818D-55BD3A4C557E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26313757" y="3135343"/>
            <a:ext cx="3200635" cy="1899043"/>
          </a:xfrm>
          <a:prstGeom prst="rect">
            <a:avLst/>
          </a:prstGeom>
        </p:spPr>
      </p:pic>
      <p:pic>
        <p:nvPicPr>
          <p:cNvPr id="170" name="Picture 169">
            <a:extLst>
              <a:ext uri="{FF2B5EF4-FFF2-40B4-BE49-F238E27FC236}">
                <a16:creationId xmlns:a16="http://schemas.microsoft.com/office/drawing/2014/main" id="{4DCC1877-F50B-1845-9D6F-B59502B3573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16500" y="15826672"/>
            <a:ext cx="3329938" cy="2899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3AE2F8E-8154-574C-8FE9-ECF42254922A}"/>
              </a:ext>
            </a:extLst>
          </p:cNvPr>
          <p:cNvSpPr/>
          <p:nvPr/>
        </p:nvSpPr>
        <p:spPr>
          <a:xfrm>
            <a:off x="835605" y="37186813"/>
            <a:ext cx="173935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fr-FR" sz="3600" dirty="0" err="1"/>
              <a:t>Preparation</a:t>
            </a:r>
            <a:r>
              <a:rPr lang="fr-FR" sz="3600" dirty="0"/>
              <a:t> of the </a:t>
            </a:r>
            <a:r>
              <a:rPr lang="fr-FR" sz="3600" dirty="0" err="1"/>
              <a:t>anatomical</a:t>
            </a:r>
            <a:r>
              <a:rPr lang="fr-FR" sz="3600" dirty="0"/>
              <a:t> </a:t>
            </a:r>
            <a:r>
              <a:rPr lang="fr-FR" sz="3600" dirty="0" err="1"/>
              <a:t>definitions</a:t>
            </a:r>
            <a:r>
              <a:rPr lang="fr-FR" sz="3600" dirty="0"/>
              <a:t> for </a:t>
            </a:r>
            <a:r>
              <a:rPr lang="fr-FR" sz="3600" dirty="0" err="1"/>
              <a:t>other</a:t>
            </a:r>
            <a:r>
              <a:rPr lang="fr-FR" sz="3600" dirty="0"/>
              <a:t> </a:t>
            </a:r>
            <a:r>
              <a:rPr lang="fr-FR" sz="3600" dirty="0" err="1"/>
              <a:t>brain</a:t>
            </a:r>
            <a:r>
              <a:rPr lang="fr-FR" sz="3600" dirty="0"/>
              <a:t> bundles.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fr-FR" sz="3600" dirty="0"/>
              <a:t>Interactive segmentation, </a:t>
            </a:r>
            <a:r>
              <a:rPr lang="fr-FR" sz="3600" dirty="0" err="1"/>
              <a:t>letting</a:t>
            </a:r>
            <a:r>
              <a:rPr lang="fr-FR" sz="3600" dirty="0"/>
              <a:t> </a:t>
            </a:r>
            <a:r>
              <a:rPr lang="fr-FR" sz="3600" dirty="0" err="1"/>
              <a:t>users</a:t>
            </a:r>
            <a:r>
              <a:rPr lang="fr-FR" sz="3600" dirty="0"/>
              <a:t> select the </a:t>
            </a:r>
            <a:r>
              <a:rPr lang="fr-FR" sz="3600" dirty="0" err="1"/>
              <a:t>anatomical</a:t>
            </a:r>
            <a:r>
              <a:rPr lang="fr-FR" sz="3600" dirty="0"/>
              <a:t> </a:t>
            </a:r>
            <a:r>
              <a:rPr lang="fr-FR" sz="3600" dirty="0" err="1"/>
              <a:t>definitions</a:t>
            </a:r>
            <a:endParaRPr lang="fr-FR" sz="36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7642E62-BC8D-284F-A14A-3E6413E775D0}"/>
              </a:ext>
            </a:extLst>
          </p:cNvPr>
          <p:cNvSpPr txBox="1"/>
          <p:nvPr/>
        </p:nvSpPr>
        <p:spPr>
          <a:xfrm>
            <a:off x="456571" y="36247723"/>
            <a:ext cx="43685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BF123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FUTURE WORKS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EFA138-89DA-624A-8CBC-132B89F26079}"/>
              </a:ext>
            </a:extLst>
          </p:cNvPr>
          <p:cNvSpPr txBox="1"/>
          <p:nvPr/>
        </p:nvSpPr>
        <p:spPr>
          <a:xfrm>
            <a:off x="14057486" y="22546516"/>
            <a:ext cx="13235179" cy="59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order to ease understanding of the segmentation and give interactivity, we create a multi-resolution representation of the </a:t>
            </a:r>
            <a:r>
              <a:rPr lang="en-US" dirty="0" err="1"/>
              <a:t>tractogram</a:t>
            </a:r>
            <a:r>
              <a:rPr lang="en-US" dirty="0"/>
              <a:t> using [3]. This is performed by progressively merging fibers together according to their similarity measure.</a:t>
            </a:r>
          </a:p>
          <a:p>
            <a:r>
              <a:rPr lang="en-US" dirty="0"/>
              <a:t>We introduce a new term in this measures to take the ACS into account :</a:t>
            </a:r>
          </a:p>
          <a:p>
            <a:r>
              <a:rPr lang="en-US" dirty="0"/>
              <a:t>Formula (with WC ?)</a:t>
            </a:r>
          </a:p>
          <a:p>
            <a:r>
              <a:rPr lang="en-US" dirty="0"/>
              <a:t>Doing so, we make it feasible to navigate between thresholds in an interactive way, using the simplified geometry of the multi-resolution representation.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lecom_ParisTech_Poster_recherche">
  <a:themeElements>
    <a:clrScheme name="Institut-TELECOM-Poster-Model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Institut-TELECOM-Poster-Modele">
      <a:majorFont>
        <a:latin typeface="Arial Bold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lnDef>
  </a:objectDefaults>
  <a:extraClrSchemeLst>
    <a:extraClrScheme>
      <a:clrScheme name="Institut-TELECOM-Poster-Mode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stitut-TELECOM-Poster-Model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stitut-TELECOM-Poster-Model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stitut-TELECOM-Poster-Model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stitut-TELECOM-Poster-Model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stitut-TELECOM-Poster-Model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nstitut-TELECOM-Poster-Model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nstitut-TELECOM-Poster-Model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nstitut-TELECOM-Poster-Model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nstitut-TELECOM-Poster-Model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nstitut-TELECOM-Poster-Model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nstitut-TELECOM-Poster-Model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Telecom_ParisTech_Poster_recherche.potx</Template>
  <TotalTime>3746</TotalTime>
  <Words>592</Words>
  <Application>Microsoft Macintosh PowerPoint</Application>
  <PresentationFormat>Custom</PresentationFormat>
  <Paragraphs>60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ヒラギノ角ゴ Pro W3</vt:lpstr>
      <vt:lpstr>Arial</vt:lpstr>
      <vt:lpstr>Arial Bold</vt:lpstr>
      <vt:lpstr>Garamond</vt:lpstr>
      <vt:lpstr>Tahoma</vt:lpstr>
      <vt:lpstr>Telecom_ParisTech_Poster_recherche</vt:lpstr>
      <vt:lpstr>White Matter Multi-Resolution Segmentation Using Fuzzy Set Theory</vt:lpstr>
    </vt:vector>
  </TitlesOfParts>
  <Company>Implica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Progressive Brain Tractograms</dc:title>
  <dc:creator>IMT;Corentin MERCIER</dc:creator>
  <cp:lastModifiedBy>Microsoft Office User</cp:lastModifiedBy>
  <cp:revision>145</cp:revision>
  <cp:lastPrinted>2012-01-18T13:26:06Z</cp:lastPrinted>
  <dcterms:created xsi:type="dcterms:W3CDTF">2012-02-29T16:02:41Z</dcterms:created>
  <dcterms:modified xsi:type="dcterms:W3CDTF">2019-03-18T15:53:23Z</dcterms:modified>
</cp:coreProperties>
</file>

<file path=docProps/thumbnail.jpeg>
</file>